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2"/>
  </p:notesMasterIdLst>
  <p:handoutMasterIdLst>
    <p:handoutMasterId r:id="rId43"/>
  </p:handoutMasterIdLst>
  <p:sldIdLst>
    <p:sldId id="256" r:id="rId2"/>
    <p:sldId id="270" r:id="rId3"/>
    <p:sldId id="523" r:id="rId4"/>
    <p:sldId id="412" r:id="rId5"/>
    <p:sldId id="419" r:id="rId6"/>
    <p:sldId id="355" r:id="rId7"/>
    <p:sldId id="278" r:id="rId8"/>
    <p:sldId id="341" r:id="rId9"/>
    <p:sldId id="420" r:id="rId10"/>
    <p:sldId id="411" r:id="rId11"/>
    <p:sldId id="1542" r:id="rId12"/>
    <p:sldId id="492" r:id="rId13"/>
    <p:sldId id="257" r:id="rId14"/>
    <p:sldId id="413" r:id="rId15"/>
    <p:sldId id="297" r:id="rId16"/>
    <p:sldId id="272" r:id="rId17"/>
    <p:sldId id="274" r:id="rId18"/>
    <p:sldId id="275" r:id="rId19"/>
    <p:sldId id="260" r:id="rId20"/>
    <p:sldId id="298" r:id="rId21"/>
    <p:sldId id="415" r:id="rId22"/>
    <p:sldId id="262" r:id="rId23"/>
    <p:sldId id="263" r:id="rId24"/>
    <p:sldId id="282" r:id="rId25"/>
    <p:sldId id="283" r:id="rId26"/>
    <p:sldId id="284" r:id="rId27"/>
    <p:sldId id="285" r:id="rId28"/>
    <p:sldId id="264" r:id="rId29"/>
    <p:sldId id="293" r:id="rId30"/>
    <p:sldId id="304" r:id="rId31"/>
    <p:sldId id="308" r:id="rId32"/>
    <p:sldId id="305" r:id="rId33"/>
    <p:sldId id="314" r:id="rId34"/>
    <p:sldId id="306" r:id="rId35"/>
    <p:sldId id="1544" r:id="rId36"/>
    <p:sldId id="1545" r:id="rId37"/>
    <p:sldId id="1546" r:id="rId38"/>
    <p:sldId id="1547" r:id="rId39"/>
    <p:sldId id="1548" r:id="rId40"/>
    <p:sldId id="295" r:id="rId41"/>
  </p:sldIdLst>
  <p:sldSz cx="9144000" cy="6858000" type="screen4x3"/>
  <p:notesSz cx="6889750" cy="100203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3" autoAdjust="0"/>
    <p:restoredTop sz="94660"/>
  </p:normalViewPr>
  <p:slideViewPr>
    <p:cSldViewPr snapToGrid="0">
      <p:cViewPr varScale="1">
        <p:scale>
          <a:sx n="124" d="100"/>
          <a:sy n="124" d="100"/>
        </p:scale>
        <p:origin x="1320" y="16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1_2#1">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AEA85FE-A943-4D7B-885C-74CC6EDE09E8}" type="doc">
      <dgm:prSet loTypeId="urn:microsoft.com/office/officeart/2005/8/layout/cycle1" loCatId="cycle" qsTypeId="urn:microsoft.com/office/officeart/2005/8/quickstyle/simple1#1" qsCatId="simple" csTypeId="urn:microsoft.com/office/officeart/2005/8/colors/accent1_2#1" csCatId="accent1" phldr="1"/>
      <dgm:spPr/>
      <dgm:t>
        <a:bodyPr/>
        <a:lstStyle/>
        <a:p>
          <a:endParaRPr kumimoji="1" lang="ja-JP" altLang="en-US"/>
        </a:p>
      </dgm:t>
    </dgm:pt>
    <dgm:pt modelId="{15B9C50A-F3B5-4B6A-B123-96748953459A}">
      <dgm:prSet phldrT="[テキスト]" custT="1"/>
      <dgm:spPr/>
      <dgm:t>
        <a:bodyPr/>
        <a:lstStyle/>
        <a:p>
          <a:r>
            <a:rPr kumimoji="1" lang="ja-JP" altLang="en-US" sz="2400" b="0" dirty="0">
              <a:latin typeface="HGP創英角ﾎﾟｯﾌﾟ体" pitchFamily="50" charset="-128"/>
              <a:ea typeface="HGP創英角ﾎﾟｯﾌﾟ体" pitchFamily="50" charset="-128"/>
            </a:rPr>
            <a:t>やりがい、モチベーションが上がる</a:t>
          </a:r>
        </a:p>
      </dgm:t>
    </dgm:pt>
    <dgm:pt modelId="{5C7DBDC2-503F-4ED2-BE3B-F2066672DD15}" type="parTrans" cxnId="{FED42728-94D4-4D3C-BE1D-13F82E5B126B}">
      <dgm:prSet/>
      <dgm:spPr/>
      <dgm:t>
        <a:bodyPr/>
        <a:lstStyle/>
        <a:p>
          <a:endParaRPr kumimoji="1" lang="ja-JP" altLang="en-US" b="0"/>
        </a:p>
      </dgm:t>
    </dgm:pt>
    <dgm:pt modelId="{3A83FF70-668E-4E15-B58C-26D8D66162DB}" type="sibTrans" cxnId="{FED42728-94D4-4D3C-BE1D-13F82E5B126B}">
      <dgm:prSet/>
      <dgm:spPr/>
      <dgm:t>
        <a:bodyPr/>
        <a:lstStyle/>
        <a:p>
          <a:endParaRPr kumimoji="1" lang="ja-JP" altLang="en-US" b="0"/>
        </a:p>
      </dgm:t>
    </dgm:pt>
    <dgm:pt modelId="{AB803DCB-CAAF-4439-9365-1AF925E17860}">
      <dgm:prSet phldrT="[テキスト]" custT="1"/>
      <dgm:spPr/>
      <dgm:t>
        <a:bodyPr/>
        <a:lstStyle/>
        <a:p>
          <a:r>
            <a:rPr kumimoji="1" lang="ja-JP" altLang="en-US" sz="2400" b="0" dirty="0">
              <a:latin typeface="HGP創英角ﾎﾟｯﾌﾟ体" pitchFamily="50" charset="-128"/>
              <a:ea typeface="HGP創英角ﾎﾟｯﾌﾟ体" pitchFamily="50" charset="-128"/>
            </a:rPr>
            <a:t>離職率が減る</a:t>
          </a:r>
        </a:p>
      </dgm:t>
    </dgm:pt>
    <dgm:pt modelId="{DB08ACF1-9D26-4EF6-A36F-004C212E5CC2}" type="parTrans" cxnId="{E2F222B3-298D-4CD7-80FE-86EF9B98AB87}">
      <dgm:prSet/>
      <dgm:spPr/>
      <dgm:t>
        <a:bodyPr/>
        <a:lstStyle/>
        <a:p>
          <a:endParaRPr kumimoji="1" lang="ja-JP" altLang="en-US" b="0"/>
        </a:p>
      </dgm:t>
    </dgm:pt>
    <dgm:pt modelId="{A0D8EDFC-655F-4BC6-820A-CA1E84B0B581}" type="sibTrans" cxnId="{E2F222B3-298D-4CD7-80FE-86EF9B98AB87}">
      <dgm:prSet/>
      <dgm:spPr/>
      <dgm:t>
        <a:bodyPr/>
        <a:lstStyle/>
        <a:p>
          <a:endParaRPr kumimoji="1" lang="ja-JP" altLang="en-US" b="0"/>
        </a:p>
      </dgm:t>
    </dgm:pt>
    <dgm:pt modelId="{A1A3E630-A985-4C99-BC82-412D687F48D7}">
      <dgm:prSet phldrT="[テキスト]" custT="1"/>
      <dgm:spPr/>
      <dgm:t>
        <a:bodyPr/>
        <a:lstStyle/>
        <a:p>
          <a:r>
            <a:rPr kumimoji="1" lang="ja-JP" altLang="en-US" sz="2400" b="0" dirty="0">
              <a:latin typeface="HGP創英角ﾎﾟｯﾌﾟ体" pitchFamily="50" charset="-128"/>
              <a:ea typeface="HGP創英角ﾎﾟｯﾌﾟ体" pitchFamily="50" charset="-128"/>
            </a:rPr>
            <a:t>組織の成長が図れる</a:t>
          </a:r>
        </a:p>
      </dgm:t>
    </dgm:pt>
    <dgm:pt modelId="{C0B21CD4-108B-43C0-9B80-96BE66073FE6}" type="parTrans" cxnId="{AF2F0BDB-C364-45B7-AA9F-86D031FA7854}">
      <dgm:prSet/>
      <dgm:spPr/>
      <dgm:t>
        <a:bodyPr/>
        <a:lstStyle/>
        <a:p>
          <a:endParaRPr kumimoji="1" lang="ja-JP" altLang="en-US" b="0"/>
        </a:p>
      </dgm:t>
    </dgm:pt>
    <dgm:pt modelId="{599C7E64-95A9-48D5-9D7E-0B266453D713}" type="sibTrans" cxnId="{AF2F0BDB-C364-45B7-AA9F-86D031FA7854}">
      <dgm:prSet/>
      <dgm:spPr/>
      <dgm:t>
        <a:bodyPr/>
        <a:lstStyle/>
        <a:p>
          <a:endParaRPr kumimoji="1" lang="ja-JP" altLang="en-US" b="0"/>
        </a:p>
      </dgm:t>
    </dgm:pt>
    <dgm:pt modelId="{E49C1DC1-7728-4FA5-BE93-0AB99A707D4C}">
      <dgm:prSet phldrT="[テキスト]" custT="1"/>
      <dgm:spPr/>
      <dgm:t>
        <a:bodyPr/>
        <a:lstStyle/>
        <a:p>
          <a:r>
            <a:rPr kumimoji="1" lang="ja-JP" altLang="en-US" sz="2400" b="0" dirty="0">
              <a:latin typeface="HGP創英角ﾎﾟｯﾌﾟ体" pitchFamily="50" charset="-128"/>
              <a:ea typeface="HGP創英角ﾎﾟｯﾌﾟ体" pitchFamily="50" charset="-128"/>
            </a:rPr>
            <a:t>地域ネットワークが広がる</a:t>
          </a:r>
          <a:endParaRPr kumimoji="1" lang="en-US" altLang="ja-JP" sz="2400" b="0" dirty="0">
            <a:latin typeface="HGP創英角ﾎﾟｯﾌﾟ体" pitchFamily="50" charset="-128"/>
            <a:ea typeface="HGP創英角ﾎﾟｯﾌﾟ体" pitchFamily="50" charset="-128"/>
          </a:endParaRPr>
        </a:p>
      </dgm:t>
    </dgm:pt>
    <dgm:pt modelId="{DA27B9F5-5348-4E1B-8A36-F020214CF7CB}" type="parTrans" cxnId="{A72F5719-872A-4F3F-95DC-0AD5CE5406D7}">
      <dgm:prSet/>
      <dgm:spPr/>
      <dgm:t>
        <a:bodyPr/>
        <a:lstStyle/>
        <a:p>
          <a:endParaRPr kumimoji="1" lang="ja-JP" altLang="en-US" b="0"/>
        </a:p>
      </dgm:t>
    </dgm:pt>
    <dgm:pt modelId="{216933F5-9AAF-4A38-B962-B4FDC2F5B0C6}" type="sibTrans" cxnId="{A72F5719-872A-4F3F-95DC-0AD5CE5406D7}">
      <dgm:prSet/>
      <dgm:spPr/>
      <dgm:t>
        <a:bodyPr/>
        <a:lstStyle/>
        <a:p>
          <a:endParaRPr kumimoji="1" lang="ja-JP" altLang="en-US" b="0"/>
        </a:p>
      </dgm:t>
    </dgm:pt>
    <dgm:pt modelId="{13CAF123-148F-4A82-A683-694ACA5BEEA6}">
      <dgm:prSet phldrT="[テキスト]" custT="1"/>
      <dgm:spPr/>
      <dgm:t>
        <a:bodyPr/>
        <a:lstStyle/>
        <a:p>
          <a:r>
            <a:rPr kumimoji="1" lang="ja-JP" altLang="en-US" sz="2400" b="0" dirty="0">
              <a:latin typeface="HGP創英角ﾎﾟｯﾌﾟ体" pitchFamily="50" charset="-128"/>
              <a:ea typeface="HGP創英角ﾎﾟｯﾌﾟ体" pitchFamily="50" charset="-128"/>
            </a:rPr>
            <a:t>人が育つ</a:t>
          </a:r>
        </a:p>
      </dgm:t>
    </dgm:pt>
    <dgm:pt modelId="{1197B132-A323-4166-8C6D-5309980AAE47}" type="sibTrans" cxnId="{E320767D-F91B-496C-989B-24148D06C334}">
      <dgm:prSet/>
      <dgm:spPr/>
      <dgm:t>
        <a:bodyPr/>
        <a:lstStyle/>
        <a:p>
          <a:endParaRPr kumimoji="1" lang="ja-JP" altLang="en-US" b="0"/>
        </a:p>
      </dgm:t>
    </dgm:pt>
    <dgm:pt modelId="{323EE41D-DFFF-4A87-9998-D970A3009CF8}" type="parTrans" cxnId="{E320767D-F91B-496C-989B-24148D06C334}">
      <dgm:prSet/>
      <dgm:spPr/>
      <dgm:t>
        <a:bodyPr/>
        <a:lstStyle/>
        <a:p>
          <a:endParaRPr kumimoji="1" lang="ja-JP" altLang="en-US" b="0"/>
        </a:p>
      </dgm:t>
    </dgm:pt>
    <dgm:pt modelId="{D632BE30-2C93-4224-8591-CC7D52CEEDE0}">
      <dgm:prSet phldrT="[テキスト]" custT="1"/>
      <dgm:spPr/>
      <dgm:t>
        <a:bodyPr/>
        <a:lstStyle/>
        <a:p>
          <a:r>
            <a:rPr kumimoji="1" lang="ja-JP" altLang="en-US" sz="2400" b="0" dirty="0">
              <a:latin typeface="HGP創英角ﾎﾟｯﾌﾟ体" pitchFamily="50" charset="-128"/>
              <a:ea typeface="HGP創英角ﾎﾟｯﾌﾟ体" pitchFamily="50" charset="-128"/>
            </a:rPr>
            <a:t>支援の質があがる</a:t>
          </a:r>
        </a:p>
      </dgm:t>
    </dgm:pt>
    <dgm:pt modelId="{0BEEA44C-9F99-4B96-9C17-57256488716D}" type="parTrans" cxnId="{D3A5ABD9-EDAC-4C80-87BE-C9C217060F40}">
      <dgm:prSet/>
      <dgm:spPr/>
      <dgm:t>
        <a:bodyPr/>
        <a:lstStyle/>
        <a:p>
          <a:endParaRPr kumimoji="1" lang="ja-JP" altLang="en-US"/>
        </a:p>
      </dgm:t>
    </dgm:pt>
    <dgm:pt modelId="{1B5394AE-DBA6-4905-8FA6-FEB7E7EEBE46}" type="sibTrans" cxnId="{D3A5ABD9-EDAC-4C80-87BE-C9C217060F40}">
      <dgm:prSet/>
      <dgm:spPr/>
      <dgm:t>
        <a:bodyPr/>
        <a:lstStyle/>
        <a:p>
          <a:endParaRPr kumimoji="1" lang="ja-JP" altLang="en-US"/>
        </a:p>
      </dgm:t>
    </dgm:pt>
    <dgm:pt modelId="{462DA000-0AE1-4C52-A07B-82FF4AEDEA08}">
      <dgm:prSet phldrT="[テキスト]" custT="1"/>
      <dgm:spPr/>
      <dgm:t>
        <a:bodyPr/>
        <a:lstStyle/>
        <a:p>
          <a:r>
            <a:rPr kumimoji="1" lang="ja-JP" altLang="en-US" sz="2400" b="0" dirty="0">
              <a:latin typeface="HGP創英角ﾎﾟｯﾌﾟ体" pitchFamily="50" charset="-128"/>
              <a:ea typeface="HGP創英角ﾎﾟｯﾌﾟ体" pitchFamily="50" charset="-128"/>
            </a:rPr>
            <a:t>地域での信頼と評価が上がる</a:t>
          </a:r>
          <a:endParaRPr kumimoji="1" lang="en-US" altLang="ja-JP" sz="2400" b="0" dirty="0">
            <a:latin typeface="HGP創英角ﾎﾟｯﾌﾟ体" pitchFamily="50" charset="-128"/>
            <a:ea typeface="HGP創英角ﾎﾟｯﾌﾟ体" pitchFamily="50" charset="-128"/>
          </a:endParaRPr>
        </a:p>
      </dgm:t>
    </dgm:pt>
    <dgm:pt modelId="{39B6D5A4-2D3B-4D6D-95C3-76A1F4CBAC6D}" type="parTrans" cxnId="{009D4016-47D6-42DB-9439-2CCBA1CADB65}">
      <dgm:prSet/>
      <dgm:spPr/>
      <dgm:t>
        <a:bodyPr/>
        <a:lstStyle/>
        <a:p>
          <a:endParaRPr kumimoji="1" lang="ja-JP" altLang="en-US"/>
        </a:p>
      </dgm:t>
    </dgm:pt>
    <dgm:pt modelId="{A110EEA5-FD50-4BA1-88A9-E55D3C5972E0}" type="sibTrans" cxnId="{009D4016-47D6-42DB-9439-2CCBA1CADB65}">
      <dgm:prSet/>
      <dgm:spPr/>
      <dgm:t>
        <a:bodyPr/>
        <a:lstStyle/>
        <a:p>
          <a:endParaRPr kumimoji="1" lang="ja-JP" altLang="en-US"/>
        </a:p>
      </dgm:t>
    </dgm:pt>
    <dgm:pt modelId="{CA57909D-36DC-4A0E-8A6F-F073D43D8D8A}">
      <dgm:prSet phldrT="[テキスト]" custT="1"/>
      <dgm:spPr/>
      <dgm:t>
        <a:bodyPr/>
        <a:lstStyle/>
        <a:p>
          <a:r>
            <a:rPr kumimoji="1" lang="ja-JP" altLang="en-US" sz="2400" b="0" dirty="0">
              <a:latin typeface="HGP創英角ﾎﾟｯﾌﾟ体" pitchFamily="50" charset="-128"/>
              <a:ea typeface="HGP創英角ﾎﾟｯﾌﾟ体" pitchFamily="50" charset="-128"/>
            </a:rPr>
            <a:t>ブランドイメージが向上する</a:t>
          </a:r>
          <a:endParaRPr kumimoji="1" lang="en-US" altLang="ja-JP" sz="2400" b="0" dirty="0">
            <a:latin typeface="HGP創英角ﾎﾟｯﾌﾟ体" pitchFamily="50" charset="-128"/>
            <a:ea typeface="HGP創英角ﾎﾟｯﾌﾟ体" pitchFamily="50" charset="-128"/>
          </a:endParaRPr>
        </a:p>
      </dgm:t>
    </dgm:pt>
    <dgm:pt modelId="{A21038F4-65ED-435B-AE65-05A3F38C3486}" type="parTrans" cxnId="{C98B762B-827A-4398-9E9D-9D38C9B12B03}">
      <dgm:prSet/>
      <dgm:spPr/>
      <dgm:t>
        <a:bodyPr/>
        <a:lstStyle/>
        <a:p>
          <a:endParaRPr kumimoji="1" lang="ja-JP" altLang="en-US"/>
        </a:p>
      </dgm:t>
    </dgm:pt>
    <dgm:pt modelId="{13217691-FF44-4D3F-8711-5BCEAC6D429D}" type="sibTrans" cxnId="{C98B762B-827A-4398-9E9D-9D38C9B12B03}">
      <dgm:prSet/>
      <dgm:spPr/>
      <dgm:t>
        <a:bodyPr/>
        <a:lstStyle/>
        <a:p>
          <a:endParaRPr kumimoji="1" lang="ja-JP" altLang="en-US"/>
        </a:p>
      </dgm:t>
    </dgm:pt>
    <dgm:pt modelId="{4B03A4A4-5BCF-4554-B057-FB016BAE58F0}" type="pres">
      <dgm:prSet presAssocID="{BAEA85FE-A943-4D7B-885C-74CC6EDE09E8}" presName="cycle" presStyleCnt="0">
        <dgm:presLayoutVars>
          <dgm:dir/>
          <dgm:resizeHandles val="exact"/>
        </dgm:presLayoutVars>
      </dgm:prSet>
      <dgm:spPr/>
    </dgm:pt>
    <dgm:pt modelId="{0BC5EC39-8972-43BF-B1A5-3B307A0D2288}" type="pres">
      <dgm:prSet presAssocID="{13CAF123-148F-4A82-A683-694ACA5BEEA6}" presName="dummy" presStyleCnt="0"/>
      <dgm:spPr/>
    </dgm:pt>
    <dgm:pt modelId="{82EED288-BCAD-48F1-B21A-410D1360EC28}" type="pres">
      <dgm:prSet presAssocID="{13CAF123-148F-4A82-A683-694ACA5BEEA6}" presName="node" presStyleLbl="revTx" presStyleIdx="0" presStyleCnt="8" custScaleX="178295" custScaleY="70781" custRadScaleRad="104110" custRadScaleInc="6016">
        <dgm:presLayoutVars>
          <dgm:bulletEnabled val="1"/>
        </dgm:presLayoutVars>
      </dgm:prSet>
      <dgm:spPr/>
    </dgm:pt>
    <dgm:pt modelId="{39375CD0-4F59-4087-81F2-6C40821B45B1}" type="pres">
      <dgm:prSet presAssocID="{1197B132-A323-4166-8C6D-5309980AAE47}" presName="sibTrans" presStyleLbl="node1" presStyleIdx="0" presStyleCnt="8"/>
      <dgm:spPr/>
    </dgm:pt>
    <dgm:pt modelId="{42D2B30C-0422-4FFA-8C3B-205CB3EB77B3}" type="pres">
      <dgm:prSet presAssocID="{D632BE30-2C93-4224-8591-CC7D52CEEDE0}" presName="dummy" presStyleCnt="0"/>
      <dgm:spPr/>
    </dgm:pt>
    <dgm:pt modelId="{04B10D74-CD0A-43C0-B401-1DB77286072B}" type="pres">
      <dgm:prSet presAssocID="{D632BE30-2C93-4224-8591-CC7D52CEEDE0}" presName="node" presStyleLbl="revTx" presStyleIdx="1" presStyleCnt="8" custScaleX="297662" custScaleY="49287">
        <dgm:presLayoutVars>
          <dgm:bulletEnabled val="1"/>
        </dgm:presLayoutVars>
      </dgm:prSet>
      <dgm:spPr/>
    </dgm:pt>
    <dgm:pt modelId="{34E2294F-E58F-48A5-82A4-D90AE63BAF1E}" type="pres">
      <dgm:prSet presAssocID="{1B5394AE-DBA6-4905-8FA6-FEB7E7EEBE46}" presName="sibTrans" presStyleLbl="node1" presStyleIdx="1" presStyleCnt="8" custScaleX="99445" custScaleY="92771"/>
      <dgm:spPr/>
    </dgm:pt>
    <dgm:pt modelId="{7FCD1414-6668-4C58-BFA6-89632DD356F6}" type="pres">
      <dgm:prSet presAssocID="{15B9C50A-F3B5-4B6A-B123-96748953459A}" presName="dummy" presStyleCnt="0"/>
      <dgm:spPr/>
    </dgm:pt>
    <dgm:pt modelId="{7F04AC26-CF3B-4D50-AA4C-A4603A96FCBA}" type="pres">
      <dgm:prSet presAssocID="{15B9C50A-F3B5-4B6A-B123-96748953459A}" presName="node" presStyleLbl="revTx" presStyleIdx="2" presStyleCnt="8" custScaleX="338602" custScaleY="75918">
        <dgm:presLayoutVars>
          <dgm:bulletEnabled val="1"/>
        </dgm:presLayoutVars>
      </dgm:prSet>
      <dgm:spPr/>
    </dgm:pt>
    <dgm:pt modelId="{FEB8A732-CE55-49DB-A94E-A64CDFA4A2A7}" type="pres">
      <dgm:prSet presAssocID="{3A83FF70-668E-4E15-B58C-26D8D66162DB}" presName="sibTrans" presStyleLbl="node1" presStyleIdx="2" presStyleCnt="8" custScaleX="108846"/>
      <dgm:spPr/>
    </dgm:pt>
    <dgm:pt modelId="{6F263879-1F8A-4E50-BC9A-6D30707E098D}" type="pres">
      <dgm:prSet presAssocID="{AB803DCB-CAAF-4439-9365-1AF925E17860}" presName="dummy" presStyleCnt="0"/>
      <dgm:spPr/>
    </dgm:pt>
    <dgm:pt modelId="{8B87F907-06E5-459F-BC5F-A075E1008422}" type="pres">
      <dgm:prSet presAssocID="{AB803DCB-CAAF-4439-9365-1AF925E17860}" presName="node" presStyleLbl="revTx" presStyleIdx="3" presStyleCnt="8" custScaleX="139599">
        <dgm:presLayoutVars>
          <dgm:bulletEnabled val="1"/>
        </dgm:presLayoutVars>
      </dgm:prSet>
      <dgm:spPr/>
    </dgm:pt>
    <dgm:pt modelId="{1B7E817A-8622-4D46-AE46-B9052F32B9D9}" type="pres">
      <dgm:prSet presAssocID="{A0D8EDFC-655F-4BC6-820A-CA1E84B0B581}" presName="sibTrans" presStyleLbl="node1" presStyleIdx="3" presStyleCnt="8" custScaleX="105317" custScaleY="105018"/>
      <dgm:spPr/>
    </dgm:pt>
    <dgm:pt modelId="{45944C96-93AC-491C-8614-0CFF94E938DA}" type="pres">
      <dgm:prSet presAssocID="{A1A3E630-A985-4C99-BC82-412D687F48D7}" presName="dummy" presStyleCnt="0"/>
      <dgm:spPr/>
    </dgm:pt>
    <dgm:pt modelId="{13D32582-5FED-4198-B7E5-67274E67CA71}" type="pres">
      <dgm:prSet presAssocID="{A1A3E630-A985-4C99-BC82-412D687F48D7}" presName="node" presStyleLbl="revTx" presStyleIdx="4" presStyleCnt="8" custScaleX="123754" custScaleY="128825">
        <dgm:presLayoutVars>
          <dgm:bulletEnabled val="1"/>
        </dgm:presLayoutVars>
      </dgm:prSet>
      <dgm:spPr/>
    </dgm:pt>
    <dgm:pt modelId="{3DB8778D-8F69-4B2E-8325-1F816D3134FD}" type="pres">
      <dgm:prSet presAssocID="{599C7E64-95A9-48D5-9D7E-0B266453D713}" presName="sibTrans" presStyleLbl="node1" presStyleIdx="4" presStyleCnt="8"/>
      <dgm:spPr/>
    </dgm:pt>
    <dgm:pt modelId="{16711DA7-AC2F-43B7-9A36-DD61F07BA5F4}" type="pres">
      <dgm:prSet presAssocID="{E49C1DC1-7728-4FA5-BE93-0AB99A707D4C}" presName="dummy" presStyleCnt="0"/>
      <dgm:spPr/>
    </dgm:pt>
    <dgm:pt modelId="{98CE7963-3BD4-4F70-9F14-7AC28BBFA7AD}" type="pres">
      <dgm:prSet presAssocID="{E49C1DC1-7728-4FA5-BE93-0AB99A707D4C}" presName="node" presStyleLbl="revTx" presStyleIdx="5" presStyleCnt="8" custScaleX="236589" custScaleY="93642" custRadScaleRad="105917" custRadScaleInc="-52940">
        <dgm:presLayoutVars>
          <dgm:bulletEnabled val="1"/>
        </dgm:presLayoutVars>
      </dgm:prSet>
      <dgm:spPr/>
    </dgm:pt>
    <dgm:pt modelId="{0A268082-C28D-4B14-B0CC-CF5450C1F162}" type="pres">
      <dgm:prSet presAssocID="{216933F5-9AAF-4A38-B962-B4FDC2F5B0C6}" presName="sibTrans" presStyleLbl="node1" presStyleIdx="5" presStyleCnt="8" custLinFactNeighborX="1144" custLinFactNeighborY="1621"/>
      <dgm:spPr/>
    </dgm:pt>
    <dgm:pt modelId="{344EF664-AEC2-47E6-8E62-4BAD6183290C}" type="pres">
      <dgm:prSet presAssocID="{462DA000-0AE1-4C52-A07B-82FF4AEDEA08}" presName="dummy" presStyleCnt="0"/>
      <dgm:spPr/>
    </dgm:pt>
    <dgm:pt modelId="{1A875BFD-511C-42EE-B6A5-4202D0E89D2E}" type="pres">
      <dgm:prSet presAssocID="{462DA000-0AE1-4C52-A07B-82FF4AEDEA08}" presName="node" presStyleLbl="revTx" presStyleIdx="6" presStyleCnt="8" custScaleX="301736">
        <dgm:presLayoutVars>
          <dgm:bulletEnabled val="1"/>
        </dgm:presLayoutVars>
      </dgm:prSet>
      <dgm:spPr/>
    </dgm:pt>
    <dgm:pt modelId="{F8697C3D-23A5-4464-AF80-34BACAE07BAD}" type="pres">
      <dgm:prSet presAssocID="{A110EEA5-FD50-4BA1-88A9-E55D3C5972E0}" presName="sibTrans" presStyleLbl="node1" presStyleIdx="6" presStyleCnt="8"/>
      <dgm:spPr/>
    </dgm:pt>
    <dgm:pt modelId="{1DB7693A-5C85-4E42-90BF-42A22C84E4CE}" type="pres">
      <dgm:prSet presAssocID="{CA57909D-36DC-4A0E-8A6F-F073D43D8D8A}" presName="dummy" presStyleCnt="0"/>
      <dgm:spPr/>
    </dgm:pt>
    <dgm:pt modelId="{8332DB6A-243B-4D1B-B6B3-B75F4600CC25}" type="pres">
      <dgm:prSet presAssocID="{CA57909D-36DC-4A0E-8A6F-F073D43D8D8A}" presName="node" presStyleLbl="revTx" presStyleIdx="7" presStyleCnt="8" custScaleX="194771">
        <dgm:presLayoutVars>
          <dgm:bulletEnabled val="1"/>
        </dgm:presLayoutVars>
      </dgm:prSet>
      <dgm:spPr/>
    </dgm:pt>
    <dgm:pt modelId="{665AC1C7-877B-4A80-911F-B27477759287}" type="pres">
      <dgm:prSet presAssocID="{13217691-FF44-4D3F-8711-5BCEAC6D429D}" presName="sibTrans" presStyleLbl="node1" presStyleIdx="7" presStyleCnt="8" custAng="1721748" custScaleX="156294" custScaleY="146181" custLinFactNeighborX="-20339" custLinFactNeighborY="29950"/>
      <dgm:spPr/>
    </dgm:pt>
  </dgm:ptLst>
  <dgm:cxnLst>
    <dgm:cxn modelId="{009D4016-47D6-42DB-9439-2CCBA1CADB65}" srcId="{BAEA85FE-A943-4D7B-885C-74CC6EDE09E8}" destId="{462DA000-0AE1-4C52-A07B-82FF4AEDEA08}" srcOrd="6" destOrd="0" parTransId="{39B6D5A4-2D3B-4D6D-95C3-76A1F4CBAC6D}" sibTransId="{A110EEA5-FD50-4BA1-88A9-E55D3C5972E0}"/>
    <dgm:cxn modelId="{7A364517-6215-42AB-ABA1-CA2DA5030B76}" type="presOf" srcId="{216933F5-9AAF-4A38-B962-B4FDC2F5B0C6}" destId="{0A268082-C28D-4B14-B0CC-CF5450C1F162}" srcOrd="0" destOrd="0" presId="urn:microsoft.com/office/officeart/2005/8/layout/cycle1"/>
    <dgm:cxn modelId="{A72F5719-872A-4F3F-95DC-0AD5CE5406D7}" srcId="{BAEA85FE-A943-4D7B-885C-74CC6EDE09E8}" destId="{E49C1DC1-7728-4FA5-BE93-0AB99A707D4C}" srcOrd="5" destOrd="0" parTransId="{DA27B9F5-5348-4E1B-8A36-F020214CF7CB}" sibTransId="{216933F5-9AAF-4A38-B962-B4FDC2F5B0C6}"/>
    <dgm:cxn modelId="{FF03E124-C4BE-49EC-995F-CDFAC916C98E}" type="presOf" srcId="{AB803DCB-CAAF-4439-9365-1AF925E17860}" destId="{8B87F907-06E5-459F-BC5F-A075E1008422}" srcOrd="0" destOrd="0" presId="urn:microsoft.com/office/officeart/2005/8/layout/cycle1"/>
    <dgm:cxn modelId="{FED42728-94D4-4D3C-BE1D-13F82E5B126B}" srcId="{BAEA85FE-A943-4D7B-885C-74CC6EDE09E8}" destId="{15B9C50A-F3B5-4B6A-B123-96748953459A}" srcOrd="2" destOrd="0" parTransId="{5C7DBDC2-503F-4ED2-BE3B-F2066672DD15}" sibTransId="{3A83FF70-668E-4E15-B58C-26D8D66162DB}"/>
    <dgm:cxn modelId="{C98B762B-827A-4398-9E9D-9D38C9B12B03}" srcId="{BAEA85FE-A943-4D7B-885C-74CC6EDE09E8}" destId="{CA57909D-36DC-4A0E-8A6F-F073D43D8D8A}" srcOrd="7" destOrd="0" parTransId="{A21038F4-65ED-435B-AE65-05A3F38C3486}" sibTransId="{13217691-FF44-4D3F-8711-5BCEAC6D429D}"/>
    <dgm:cxn modelId="{618DC743-6E29-4838-8413-F03D8E04E538}" type="presOf" srcId="{CA57909D-36DC-4A0E-8A6F-F073D43D8D8A}" destId="{8332DB6A-243B-4D1B-B6B3-B75F4600CC25}" srcOrd="0" destOrd="0" presId="urn:microsoft.com/office/officeart/2005/8/layout/cycle1"/>
    <dgm:cxn modelId="{2BA5FF6C-3570-4856-BB83-DE73835F7A91}" type="presOf" srcId="{1B5394AE-DBA6-4905-8FA6-FEB7E7EEBE46}" destId="{34E2294F-E58F-48A5-82A4-D90AE63BAF1E}" srcOrd="0" destOrd="0" presId="urn:microsoft.com/office/officeart/2005/8/layout/cycle1"/>
    <dgm:cxn modelId="{D567E971-1C9B-466C-BEA6-14A85713F0C2}" type="presOf" srcId="{D632BE30-2C93-4224-8591-CC7D52CEEDE0}" destId="{04B10D74-CD0A-43C0-B401-1DB77286072B}" srcOrd="0" destOrd="0" presId="urn:microsoft.com/office/officeart/2005/8/layout/cycle1"/>
    <dgm:cxn modelId="{3C63BE77-61A5-4342-B5D7-76997C41CB9C}" type="presOf" srcId="{13CAF123-148F-4A82-A683-694ACA5BEEA6}" destId="{82EED288-BCAD-48F1-B21A-410D1360EC28}" srcOrd="0" destOrd="0" presId="urn:microsoft.com/office/officeart/2005/8/layout/cycle1"/>
    <dgm:cxn modelId="{E320767D-F91B-496C-989B-24148D06C334}" srcId="{BAEA85FE-A943-4D7B-885C-74CC6EDE09E8}" destId="{13CAF123-148F-4A82-A683-694ACA5BEEA6}" srcOrd="0" destOrd="0" parTransId="{323EE41D-DFFF-4A87-9998-D970A3009CF8}" sibTransId="{1197B132-A323-4166-8C6D-5309980AAE47}"/>
    <dgm:cxn modelId="{2AACB196-FFDB-4BEC-9717-2A46769C429B}" type="presOf" srcId="{E49C1DC1-7728-4FA5-BE93-0AB99A707D4C}" destId="{98CE7963-3BD4-4F70-9F14-7AC28BBFA7AD}" srcOrd="0" destOrd="0" presId="urn:microsoft.com/office/officeart/2005/8/layout/cycle1"/>
    <dgm:cxn modelId="{C0F9DDA5-4F72-4A84-B0F2-706F787D8DBF}" type="presOf" srcId="{BAEA85FE-A943-4D7B-885C-74CC6EDE09E8}" destId="{4B03A4A4-5BCF-4554-B057-FB016BAE58F0}" srcOrd="0" destOrd="0" presId="urn:microsoft.com/office/officeart/2005/8/layout/cycle1"/>
    <dgm:cxn modelId="{E8F580A6-4C7E-4687-943F-F5A370655B6E}" type="presOf" srcId="{3A83FF70-668E-4E15-B58C-26D8D66162DB}" destId="{FEB8A732-CE55-49DB-A94E-A64CDFA4A2A7}" srcOrd="0" destOrd="0" presId="urn:microsoft.com/office/officeart/2005/8/layout/cycle1"/>
    <dgm:cxn modelId="{A235C8B0-ABB8-48D7-8477-E6C453350093}" type="presOf" srcId="{462DA000-0AE1-4C52-A07B-82FF4AEDEA08}" destId="{1A875BFD-511C-42EE-B6A5-4202D0E89D2E}" srcOrd="0" destOrd="0" presId="urn:microsoft.com/office/officeart/2005/8/layout/cycle1"/>
    <dgm:cxn modelId="{0F4811B1-1F36-4854-AD48-FB74269A64E0}" type="presOf" srcId="{13217691-FF44-4D3F-8711-5BCEAC6D429D}" destId="{665AC1C7-877B-4A80-911F-B27477759287}" srcOrd="0" destOrd="0" presId="urn:microsoft.com/office/officeart/2005/8/layout/cycle1"/>
    <dgm:cxn modelId="{E2F222B3-298D-4CD7-80FE-86EF9B98AB87}" srcId="{BAEA85FE-A943-4D7B-885C-74CC6EDE09E8}" destId="{AB803DCB-CAAF-4439-9365-1AF925E17860}" srcOrd="3" destOrd="0" parTransId="{DB08ACF1-9D26-4EF6-A36F-004C212E5CC2}" sibTransId="{A0D8EDFC-655F-4BC6-820A-CA1E84B0B581}"/>
    <dgm:cxn modelId="{9B5928B6-EF3B-4523-AAA5-87F65BC042B7}" type="presOf" srcId="{A110EEA5-FD50-4BA1-88A9-E55D3C5972E0}" destId="{F8697C3D-23A5-4464-AF80-34BACAE07BAD}" srcOrd="0" destOrd="0" presId="urn:microsoft.com/office/officeart/2005/8/layout/cycle1"/>
    <dgm:cxn modelId="{D3A5ABD9-EDAC-4C80-87BE-C9C217060F40}" srcId="{BAEA85FE-A943-4D7B-885C-74CC6EDE09E8}" destId="{D632BE30-2C93-4224-8591-CC7D52CEEDE0}" srcOrd="1" destOrd="0" parTransId="{0BEEA44C-9F99-4B96-9C17-57256488716D}" sibTransId="{1B5394AE-DBA6-4905-8FA6-FEB7E7EEBE46}"/>
    <dgm:cxn modelId="{AF2F0BDB-C364-45B7-AA9F-86D031FA7854}" srcId="{BAEA85FE-A943-4D7B-885C-74CC6EDE09E8}" destId="{A1A3E630-A985-4C99-BC82-412D687F48D7}" srcOrd="4" destOrd="0" parTransId="{C0B21CD4-108B-43C0-9B80-96BE66073FE6}" sibTransId="{599C7E64-95A9-48D5-9D7E-0B266453D713}"/>
    <dgm:cxn modelId="{F6703DE1-377E-47F4-BFC2-C94DC14DF5DD}" type="presOf" srcId="{15B9C50A-F3B5-4B6A-B123-96748953459A}" destId="{7F04AC26-CF3B-4D50-AA4C-A4603A96FCBA}" srcOrd="0" destOrd="0" presId="urn:microsoft.com/office/officeart/2005/8/layout/cycle1"/>
    <dgm:cxn modelId="{0340E5E4-4A18-4466-97B6-4AD698850918}" type="presOf" srcId="{1197B132-A323-4166-8C6D-5309980AAE47}" destId="{39375CD0-4F59-4087-81F2-6C40821B45B1}" srcOrd="0" destOrd="0" presId="urn:microsoft.com/office/officeart/2005/8/layout/cycle1"/>
    <dgm:cxn modelId="{06894CE9-6276-4B25-BAE0-F7BBFF4117EA}" type="presOf" srcId="{A1A3E630-A985-4C99-BC82-412D687F48D7}" destId="{13D32582-5FED-4198-B7E5-67274E67CA71}" srcOrd="0" destOrd="0" presId="urn:microsoft.com/office/officeart/2005/8/layout/cycle1"/>
    <dgm:cxn modelId="{08AABAEB-3F1A-4835-9AE7-82BA5F7F7508}" type="presOf" srcId="{599C7E64-95A9-48D5-9D7E-0B266453D713}" destId="{3DB8778D-8F69-4B2E-8325-1F816D3134FD}" srcOrd="0" destOrd="0" presId="urn:microsoft.com/office/officeart/2005/8/layout/cycle1"/>
    <dgm:cxn modelId="{A41091F7-7DB1-4320-8902-056AB62DFD50}" type="presOf" srcId="{A0D8EDFC-655F-4BC6-820A-CA1E84B0B581}" destId="{1B7E817A-8622-4D46-AE46-B9052F32B9D9}" srcOrd="0" destOrd="0" presId="urn:microsoft.com/office/officeart/2005/8/layout/cycle1"/>
    <dgm:cxn modelId="{6240C4BB-4776-4E6C-9271-719ED061D8D7}" type="presParOf" srcId="{4B03A4A4-5BCF-4554-B057-FB016BAE58F0}" destId="{0BC5EC39-8972-43BF-B1A5-3B307A0D2288}" srcOrd="0" destOrd="0" presId="urn:microsoft.com/office/officeart/2005/8/layout/cycle1"/>
    <dgm:cxn modelId="{04D99250-00E4-4A06-8121-CDB93CC525B8}" type="presParOf" srcId="{4B03A4A4-5BCF-4554-B057-FB016BAE58F0}" destId="{82EED288-BCAD-48F1-B21A-410D1360EC28}" srcOrd="1" destOrd="0" presId="urn:microsoft.com/office/officeart/2005/8/layout/cycle1"/>
    <dgm:cxn modelId="{0C113D88-4B3B-485E-8D8E-D719BBD101D7}" type="presParOf" srcId="{4B03A4A4-5BCF-4554-B057-FB016BAE58F0}" destId="{39375CD0-4F59-4087-81F2-6C40821B45B1}" srcOrd="2" destOrd="0" presId="urn:microsoft.com/office/officeart/2005/8/layout/cycle1"/>
    <dgm:cxn modelId="{EFE01E9C-01D8-4501-9EB7-34566D577480}" type="presParOf" srcId="{4B03A4A4-5BCF-4554-B057-FB016BAE58F0}" destId="{42D2B30C-0422-4FFA-8C3B-205CB3EB77B3}" srcOrd="3" destOrd="0" presId="urn:microsoft.com/office/officeart/2005/8/layout/cycle1"/>
    <dgm:cxn modelId="{37AAA3DD-330C-4443-8039-E55E8A76A755}" type="presParOf" srcId="{4B03A4A4-5BCF-4554-B057-FB016BAE58F0}" destId="{04B10D74-CD0A-43C0-B401-1DB77286072B}" srcOrd="4" destOrd="0" presId="urn:microsoft.com/office/officeart/2005/8/layout/cycle1"/>
    <dgm:cxn modelId="{87FE6B3A-C729-4640-B3C5-1026D09F9CB5}" type="presParOf" srcId="{4B03A4A4-5BCF-4554-B057-FB016BAE58F0}" destId="{34E2294F-E58F-48A5-82A4-D90AE63BAF1E}" srcOrd="5" destOrd="0" presId="urn:microsoft.com/office/officeart/2005/8/layout/cycle1"/>
    <dgm:cxn modelId="{3EDEAB98-2B58-4214-B774-3FE45AB0F32E}" type="presParOf" srcId="{4B03A4A4-5BCF-4554-B057-FB016BAE58F0}" destId="{7FCD1414-6668-4C58-BFA6-89632DD356F6}" srcOrd="6" destOrd="0" presId="urn:microsoft.com/office/officeart/2005/8/layout/cycle1"/>
    <dgm:cxn modelId="{BC05D900-AAAA-4859-A718-EEEE35D1AF77}" type="presParOf" srcId="{4B03A4A4-5BCF-4554-B057-FB016BAE58F0}" destId="{7F04AC26-CF3B-4D50-AA4C-A4603A96FCBA}" srcOrd="7" destOrd="0" presId="urn:microsoft.com/office/officeart/2005/8/layout/cycle1"/>
    <dgm:cxn modelId="{60C883D9-2E7D-4D19-84EF-0345932A07BF}" type="presParOf" srcId="{4B03A4A4-5BCF-4554-B057-FB016BAE58F0}" destId="{FEB8A732-CE55-49DB-A94E-A64CDFA4A2A7}" srcOrd="8" destOrd="0" presId="urn:microsoft.com/office/officeart/2005/8/layout/cycle1"/>
    <dgm:cxn modelId="{744B070D-B1EF-4C25-AE54-57EC8907DBF7}" type="presParOf" srcId="{4B03A4A4-5BCF-4554-B057-FB016BAE58F0}" destId="{6F263879-1F8A-4E50-BC9A-6D30707E098D}" srcOrd="9" destOrd="0" presId="urn:microsoft.com/office/officeart/2005/8/layout/cycle1"/>
    <dgm:cxn modelId="{E5A25410-7361-4E64-B8F5-23742DDE1EEA}" type="presParOf" srcId="{4B03A4A4-5BCF-4554-B057-FB016BAE58F0}" destId="{8B87F907-06E5-459F-BC5F-A075E1008422}" srcOrd="10" destOrd="0" presId="urn:microsoft.com/office/officeart/2005/8/layout/cycle1"/>
    <dgm:cxn modelId="{39E61867-0DE1-45C2-A1FD-A091B5554286}" type="presParOf" srcId="{4B03A4A4-5BCF-4554-B057-FB016BAE58F0}" destId="{1B7E817A-8622-4D46-AE46-B9052F32B9D9}" srcOrd="11" destOrd="0" presId="urn:microsoft.com/office/officeart/2005/8/layout/cycle1"/>
    <dgm:cxn modelId="{78B9900B-53BB-4B4A-A256-ED53409D893A}" type="presParOf" srcId="{4B03A4A4-5BCF-4554-B057-FB016BAE58F0}" destId="{45944C96-93AC-491C-8614-0CFF94E938DA}" srcOrd="12" destOrd="0" presId="urn:microsoft.com/office/officeart/2005/8/layout/cycle1"/>
    <dgm:cxn modelId="{5AC49C1E-CB27-4EEC-BB81-03D068701A84}" type="presParOf" srcId="{4B03A4A4-5BCF-4554-B057-FB016BAE58F0}" destId="{13D32582-5FED-4198-B7E5-67274E67CA71}" srcOrd="13" destOrd="0" presId="urn:microsoft.com/office/officeart/2005/8/layout/cycle1"/>
    <dgm:cxn modelId="{86C632E6-E8D3-4728-AF07-8144F33592FF}" type="presParOf" srcId="{4B03A4A4-5BCF-4554-B057-FB016BAE58F0}" destId="{3DB8778D-8F69-4B2E-8325-1F816D3134FD}" srcOrd="14" destOrd="0" presId="urn:microsoft.com/office/officeart/2005/8/layout/cycle1"/>
    <dgm:cxn modelId="{83F16E15-79DD-41F1-8018-1E940E8C1E6F}" type="presParOf" srcId="{4B03A4A4-5BCF-4554-B057-FB016BAE58F0}" destId="{16711DA7-AC2F-43B7-9A36-DD61F07BA5F4}" srcOrd="15" destOrd="0" presId="urn:microsoft.com/office/officeart/2005/8/layout/cycle1"/>
    <dgm:cxn modelId="{28DEE64E-A20A-477E-A907-8974FEA7ED38}" type="presParOf" srcId="{4B03A4A4-5BCF-4554-B057-FB016BAE58F0}" destId="{98CE7963-3BD4-4F70-9F14-7AC28BBFA7AD}" srcOrd="16" destOrd="0" presId="urn:microsoft.com/office/officeart/2005/8/layout/cycle1"/>
    <dgm:cxn modelId="{CBCDE0CA-EA52-4137-9949-A27A68900329}" type="presParOf" srcId="{4B03A4A4-5BCF-4554-B057-FB016BAE58F0}" destId="{0A268082-C28D-4B14-B0CC-CF5450C1F162}" srcOrd="17" destOrd="0" presId="urn:microsoft.com/office/officeart/2005/8/layout/cycle1"/>
    <dgm:cxn modelId="{29A6B983-F7AE-4403-8C0B-0077DCB21FD5}" type="presParOf" srcId="{4B03A4A4-5BCF-4554-B057-FB016BAE58F0}" destId="{344EF664-AEC2-47E6-8E62-4BAD6183290C}" srcOrd="18" destOrd="0" presId="urn:microsoft.com/office/officeart/2005/8/layout/cycle1"/>
    <dgm:cxn modelId="{03F7B669-5AB7-4A10-A17C-0878F0A891A6}" type="presParOf" srcId="{4B03A4A4-5BCF-4554-B057-FB016BAE58F0}" destId="{1A875BFD-511C-42EE-B6A5-4202D0E89D2E}" srcOrd="19" destOrd="0" presId="urn:microsoft.com/office/officeart/2005/8/layout/cycle1"/>
    <dgm:cxn modelId="{C18C8C3E-A437-4CC8-BE3E-482E209777D8}" type="presParOf" srcId="{4B03A4A4-5BCF-4554-B057-FB016BAE58F0}" destId="{F8697C3D-23A5-4464-AF80-34BACAE07BAD}" srcOrd="20" destOrd="0" presId="urn:microsoft.com/office/officeart/2005/8/layout/cycle1"/>
    <dgm:cxn modelId="{702FDD96-0DB7-4780-8849-90535BFFD47C}" type="presParOf" srcId="{4B03A4A4-5BCF-4554-B057-FB016BAE58F0}" destId="{1DB7693A-5C85-4E42-90BF-42A22C84E4CE}" srcOrd="21" destOrd="0" presId="urn:microsoft.com/office/officeart/2005/8/layout/cycle1"/>
    <dgm:cxn modelId="{6CBCA629-053A-4A06-9B06-5F1D8771FE9C}" type="presParOf" srcId="{4B03A4A4-5BCF-4554-B057-FB016BAE58F0}" destId="{8332DB6A-243B-4D1B-B6B3-B75F4600CC25}" srcOrd="22" destOrd="0" presId="urn:microsoft.com/office/officeart/2005/8/layout/cycle1"/>
    <dgm:cxn modelId="{7759B059-2340-48F9-9A02-42A0F72DB83D}" type="presParOf" srcId="{4B03A4A4-5BCF-4554-B057-FB016BAE58F0}" destId="{665AC1C7-877B-4A80-911F-B27477759287}" srcOrd="23" destOrd="0" presId="urn:microsoft.com/office/officeart/2005/8/layout/cycl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EED288-BCAD-48F1-B21A-410D1360EC28}">
      <dsp:nvSpPr>
        <dsp:cNvPr id="0" name=""/>
        <dsp:cNvSpPr/>
      </dsp:nvSpPr>
      <dsp:spPr>
        <a:xfrm>
          <a:off x="3889758" y="0"/>
          <a:ext cx="1598125" cy="6344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kumimoji="1" lang="ja-JP" altLang="en-US" sz="2400" b="0" kern="1200" dirty="0">
              <a:latin typeface="HGP創英角ﾎﾟｯﾌﾟ体" pitchFamily="50" charset="-128"/>
              <a:ea typeface="HGP創英角ﾎﾟｯﾌﾟ体" pitchFamily="50" charset="-128"/>
            </a:rPr>
            <a:t>人が育つ</a:t>
          </a:r>
        </a:p>
      </dsp:txBody>
      <dsp:txXfrm>
        <a:off x="3889758" y="0"/>
        <a:ext cx="1598125" cy="634436"/>
      </dsp:txXfrm>
    </dsp:sp>
    <dsp:sp modelId="{39375CD0-4F59-4087-81F2-6C40821B45B1}">
      <dsp:nvSpPr>
        <dsp:cNvPr id="0" name=""/>
        <dsp:cNvSpPr/>
      </dsp:nvSpPr>
      <dsp:spPr>
        <a:xfrm>
          <a:off x="1136458" y="-184162"/>
          <a:ext cx="4997729" cy="4997729"/>
        </a:xfrm>
        <a:prstGeom prst="circularArrow">
          <a:avLst>
            <a:gd name="adj1" fmla="val 3497"/>
            <a:gd name="adj2" fmla="val 216846"/>
            <a:gd name="adj3" fmla="val 20005994"/>
            <a:gd name="adj4" fmla="val 18799163"/>
            <a:gd name="adj5" fmla="val 408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4B10D74-CD0A-43C0-B401-1DB77286072B}">
      <dsp:nvSpPr>
        <dsp:cNvPr id="0" name=""/>
        <dsp:cNvSpPr/>
      </dsp:nvSpPr>
      <dsp:spPr>
        <a:xfrm>
          <a:off x="4533496" y="1414059"/>
          <a:ext cx="2668057" cy="4417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kumimoji="1" lang="ja-JP" altLang="en-US" sz="2400" b="0" kern="1200" dirty="0">
              <a:latin typeface="HGP創英角ﾎﾟｯﾌﾟ体" pitchFamily="50" charset="-128"/>
              <a:ea typeface="HGP創英角ﾎﾟｯﾌﾟ体" pitchFamily="50" charset="-128"/>
            </a:rPr>
            <a:t>支援の質があがる</a:t>
          </a:r>
        </a:p>
      </dsp:txBody>
      <dsp:txXfrm>
        <a:off x="4533496" y="1414059"/>
        <a:ext cx="2668057" cy="441778"/>
      </dsp:txXfrm>
    </dsp:sp>
    <dsp:sp modelId="{34E2294F-E58F-48A5-82A4-D90AE63BAF1E}">
      <dsp:nvSpPr>
        <dsp:cNvPr id="0" name=""/>
        <dsp:cNvSpPr/>
      </dsp:nvSpPr>
      <dsp:spPr>
        <a:xfrm>
          <a:off x="1248816" y="200538"/>
          <a:ext cx="4969992" cy="4636443"/>
        </a:xfrm>
        <a:prstGeom prst="circularArrow">
          <a:avLst>
            <a:gd name="adj1" fmla="val 3497"/>
            <a:gd name="adj2" fmla="val 216846"/>
            <a:gd name="adj3" fmla="val 599932"/>
            <a:gd name="adj4" fmla="val 20599149"/>
            <a:gd name="adj5" fmla="val 408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04AC26-CF3B-4D50-AA4C-A4603A96FCBA}">
      <dsp:nvSpPr>
        <dsp:cNvPr id="0" name=""/>
        <dsp:cNvSpPr/>
      </dsp:nvSpPr>
      <dsp:spPr>
        <a:xfrm>
          <a:off x="4350016" y="3062332"/>
          <a:ext cx="3035017" cy="68048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kumimoji="1" lang="ja-JP" altLang="en-US" sz="2400" b="0" kern="1200" dirty="0">
              <a:latin typeface="HGP創英角ﾎﾟｯﾌﾟ体" pitchFamily="50" charset="-128"/>
              <a:ea typeface="HGP創英角ﾎﾟｯﾌﾟ体" pitchFamily="50" charset="-128"/>
            </a:rPr>
            <a:t>やりがい、モチベーションが上がる</a:t>
          </a:r>
        </a:p>
      </dsp:txBody>
      <dsp:txXfrm>
        <a:off x="4350016" y="3062332"/>
        <a:ext cx="3035017" cy="680481"/>
      </dsp:txXfrm>
    </dsp:sp>
    <dsp:sp modelId="{FEB8A732-CE55-49DB-A94E-A64CDFA4A2A7}">
      <dsp:nvSpPr>
        <dsp:cNvPr id="0" name=""/>
        <dsp:cNvSpPr/>
      </dsp:nvSpPr>
      <dsp:spPr>
        <a:xfrm>
          <a:off x="1013898" y="19895"/>
          <a:ext cx="5439828" cy="4997729"/>
        </a:xfrm>
        <a:prstGeom prst="circularArrow">
          <a:avLst>
            <a:gd name="adj1" fmla="val 3497"/>
            <a:gd name="adj2" fmla="val 216846"/>
            <a:gd name="adj3" fmla="val 2734430"/>
            <a:gd name="adj4" fmla="val 1920347"/>
            <a:gd name="adj5" fmla="val 408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B87F907-06E5-459F-BC5F-A075E1008422}">
      <dsp:nvSpPr>
        <dsp:cNvPr id="0" name=""/>
        <dsp:cNvSpPr/>
      </dsp:nvSpPr>
      <dsp:spPr>
        <a:xfrm>
          <a:off x="3991986" y="4204303"/>
          <a:ext cx="1251278" cy="896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kumimoji="1" lang="ja-JP" altLang="en-US" sz="2400" b="0" kern="1200" dirty="0">
              <a:latin typeface="HGP創英角ﾎﾟｯﾌﾟ体" pitchFamily="50" charset="-128"/>
              <a:ea typeface="HGP創英角ﾎﾟｯﾌﾟ体" pitchFamily="50" charset="-128"/>
            </a:rPr>
            <a:t>離職率が減る</a:t>
          </a:r>
        </a:p>
      </dsp:txBody>
      <dsp:txXfrm>
        <a:off x="3991986" y="4204303"/>
        <a:ext cx="1251278" cy="896337"/>
      </dsp:txXfrm>
    </dsp:sp>
    <dsp:sp modelId="{1B7E817A-8622-4D46-AE46-B9052F32B9D9}">
      <dsp:nvSpPr>
        <dsp:cNvPr id="0" name=""/>
        <dsp:cNvSpPr/>
      </dsp:nvSpPr>
      <dsp:spPr>
        <a:xfrm>
          <a:off x="1102083" y="-105497"/>
          <a:ext cx="5263458" cy="5248515"/>
        </a:xfrm>
        <a:prstGeom prst="circularArrow">
          <a:avLst>
            <a:gd name="adj1" fmla="val 3497"/>
            <a:gd name="adj2" fmla="val 216846"/>
            <a:gd name="adj3" fmla="val 5674827"/>
            <a:gd name="adj4" fmla="val 5014900"/>
            <a:gd name="adj5" fmla="val 408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3D32582-5FED-4198-B7E5-67274E67CA71}">
      <dsp:nvSpPr>
        <dsp:cNvPr id="0" name=""/>
        <dsp:cNvSpPr/>
      </dsp:nvSpPr>
      <dsp:spPr>
        <a:xfrm>
          <a:off x="2295373" y="4075119"/>
          <a:ext cx="1109253" cy="11547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kumimoji="1" lang="ja-JP" altLang="en-US" sz="2400" b="0" kern="1200" dirty="0">
              <a:latin typeface="HGP創英角ﾎﾟｯﾌﾟ体" pitchFamily="50" charset="-128"/>
              <a:ea typeface="HGP創英角ﾎﾟｯﾌﾟ体" pitchFamily="50" charset="-128"/>
            </a:rPr>
            <a:t>組織の成長が図れる</a:t>
          </a:r>
        </a:p>
      </dsp:txBody>
      <dsp:txXfrm>
        <a:off x="2295373" y="4075119"/>
        <a:ext cx="1109253" cy="1154707"/>
      </dsp:txXfrm>
    </dsp:sp>
    <dsp:sp modelId="{3DB8778D-8F69-4B2E-8325-1F816D3134FD}">
      <dsp:nvSpPr>
        <dsp:cNvPr id="0" name=""/>
        <dsp:cNvSpPr/>
      </dsp:nvSpPr>
      <dsp:spPr>
        <a:xfrm>
          <a:off x="492876" y="-375271"/>
          <a:ext cx="4997729" cy="4997729"/>
        </a:xfrm>
        <a:prstGeom prst="circularArrow">
          <a:avLst>
            <a:gd name="adj1" fmla="val 3497"/>
            <a:gd name="adj2" fmla="val 216846"/>
            <a:gd name="adj3" fmla="val 6814910"/>
            <a:gd name="adj4" fmla="val 6452941"/>
            <a:gd name="adj5" fmla="val 408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8CE7963-3BD4-4F70-9F14-7AC28BBFA7AD}">
      <dsp:nvSpPr>
        <dsp:cNvPr id="0" name=""/>
        <dsp:cNvSpPr/>
      </dsp:nvSpPr>
      <dsp:spPr>
        <a:xfrm>
          <a:off x="564528" y="3338439"/>
          <a:ext cx="2120636" cy="8393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kumimoji="1" lang="ja-JP" altLang="en-US" sz="2400" b="0" kern="1200" dirty="0">
              <a:latin typeface="HGP創英角ﾎﾟｯﾌﾟ体" pitchFamily="50" charset="-128"/>
              <a:ea typeface="HGP創英角ﾎﾟｯﾌﾟ体" pitchFamily="50" charset="-128"/>
            </a:rPr>
            <a:t>地域ネットワークが広がる</a:t>
          </a:r>
          <a:endParaRPr kumimoji="1" lang="en-US" altLang="ja-JP" sz="2400" b="0" kern="1200" dirty="0">
            <a:latin typeface="HGP創英角ﾎﾟｯﾌﾟ体" pitchFamily="50" charset="-128"/>
            <a:ea typeface="HGP創英角ﾎﾟｯﾌﾟ体" pitchFamily="50" charset="-128"/>
          </a:endParaRPr>
        </a:p>
      </dsp:txBody>
      <dsp:txXfrm>
        <a:off x="564528" y="3338439"/>
        <a:ext cx="2120636" cy="839348"/>
      </dsp:txXfrm>
    </dsp:sp>
    <dsp:sp modelId="{0A268082-C28D-4B14-B0CC-CF5450C1F162}">
      <dsp:nvSpPr>
        <dsp:cNvPr id="0" name=""/>
        <dsp:cNvSpPr/>
      </dsp:nvSpPr>
      <dsp:spPr>
        <a:xfrm>
          <a:off x="1227284" y="357864"/>
          <a:ext cx="4997729" cy="4997729"/>
        </a:xfrm>
        <a:prstGeom prst="circularArrow">
          <a:avLst>
            <a:gd name="adj1" fmla="val 3497"/>
            <a:gd name="adj2" fmla="val 216846"/>
            <a:gd name="adj3" fmla="val 11630213"/>
            <a:gd name="adj4" fmla="val 9953861"/>
            <a:gd name="adj5" fmla="val 408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1A875BFD-511C-42EE-B6A5-4202D0E89D2E}">
      <dsp:nvSpPr>
        <dsp:cNvPr id="0" name=""/>
        <dsp:cNvSpPr/>
      </dsp:nvSpPr>
      <dsp:spPr>
        <a:xfrm>
          <a:off x="247813" y="1186779"/>
          <a:ext cx="2704574" cy="896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kumimoji="1" lang="ja-JP" altLang="en-US" sz="2400" b="0" kern="1200" dirty="0">
              <a:latin typeface="HGP創英角ﾎﾟｯﾌﾟ体" pitchFamily="50" charset="-128"/>
              <a:ea typeface="HGP創英角ﾎﾟｯﾌﾟ体" pitchFamily="50" charset="-128"/>
            </a:rPr>
            <a:t>地域での信頼と評価が上がる</a:t>
          </a:r>
          <a:endParaRPr kumimoji="1" lang="en-US" altLang="ja-JP" sz="2400" b="0" kern="1200" dirty="0">
            <a:latin typeface="HGP創英角ﾎﾟｯﾌﾟ体" pitchFamily="50" charset="-128"/>
            <a:ea typeface="HGP創英角ﾎﾟｯﾌﾟ体" pitchFamily="50" charset="-128"/>
          </a:endParaRPr>
        </a:p>
      </dsp:txBody>
      <dsp:txXfrm>
        <a:off x="247813" y="1186779"/>
        <a:ext cx="2704574" cy="896337"/>
      </dsp:txXfrm>
    </dsp:sp>
    <dsp:sp modelId="{F8697C3D-23A5-4464-AF80-34BACAE07BAD}">
      <dsp:nvSpPr>
        <dsp:cNvPr id="0" name=""/>
        <dsp:cNvSpPr/>
      </dsp:nvSpPr>
      <dsp:spPr>
        <a:xfrm>
          <a:off x="1234948" y="19895"/>
          <a:ext cx="4997729" cy="4997729"/>
        </a:xfrm>
        <a:prstGeom prst="circularArrow">
          <a:avLst>
            <a:gd name="adj1" fmla="val 3497"/>
            <a:gd name="adj2" fmla="val 216846"/>
            <a:gd name="adj3" fmla="val 13395464"/>
            <a:gd name="adj4" fmla="val 12913281"/>
            <a:gd name="adj5" fmla="val 408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332DB6A-243B-4D1B-B6B3-B75F4600CC25}">
      <dsp:nvSpPr>
        <dsp:cNvPr id="0" name=""/>
        <dsp:cNvSpPr/>
      </dsp:nvSpPr>
      <dsp:spPr>
        <a:xfrm>
          <a:off x="1977097" y="-63120"/>
          <a:ext cx="1745806" cy="8963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kumimoji="1" lang="ja-JP" altLang="en-US" sz="2400" b="0" kern="1200" dirty="0">
              <a:latin typeface="HGP創英角ﾎﾟｯﾌﾟ体" pitchFamily="50" charset="-128"/>
              <a:ea typeface="HGP創英角ﾎﾟｯﾌﾟ体" pitchFamily="50" charset="-128"/>
            </a:rPr>
            <a:t>ブランドイメージが向上する</a:t>
          </a:r>
          <a:endParaRPr kumimoji="1" lang="en-US" altLang="ja-JP" sz="2400" b="0" kern="1200" dirty="0">
            <a:latin typeface="HGP創英角ﾎﾟｯﾌﾟ体" pitchFamily="50" charset="-128"/>
            <a:ea typeface="HGP創英角ﾎﾟｯﾌﾟ体" pitchFamily="50" charset="-128"/>
          </a:endParaRPr>
        </a:p>
      </dsp:txBody>
      <dsp:txXfrm>
        <a:off x="1977097" y="-63120"/>
        <a:ext cx="1745806" cy="896337"/>
      </dsp:txXfrm>
    </dsp:sp>
    <dsp:sp modelId="{665AC1C7-877B-4A80-911F-B27477759287}">
      <dsp:nvSpPr>
        <dsp:cNvPr id="0" name=""/>
        <dsp:cNvSpPr/>
      </dsp:nvSpPr>
      <dsp:spPr>
        <a:xfrm rot="1721748">
          <a:off x="-66346" y="65833"/>
          <a:ext cx="7811151" cy="7305730"/>
        </a:xfrm>
        <a:prstGeom prst="circularArrow">
          <a:avLst>
            <a:gd name="adj1" fmla="val 3497"/>
            <a:gd name="adj2" fmla="val 216846"/>
            <a:gd name="adj3" fmla="val 14499697"/>
            <a:gd name="adj4" fmla="val 14437597"/>
            <a:gd name="adj5" fmla="val 408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Tree>
</dsp:drawing>
</file>

<file path=ppt/diagrams/layout1.xml><?xml version="1.0" encoding="utf-8"?>
<dgm:layoutDef xmlns:dgm="http://schemas.openxmlformats.org/drawingml/2006/diagram" xmlns:a="http://schemas.openxmlformats.org/drawingml/2006/main" uniqueId="urn:microsoft.com/office/officeart/2005/8/layout/cycle1">
  <dgm:title val=""/>
  <dgm:desc val=""/>
  <dgm:catLst>
    <dgm:cat type="cycle" pri="2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alg type="cycle">
          <dgm:param type="stAng" val="0"/>
          <dgm:param type="spanAng" val="360"/>
        </dgm:alg>
      </dgm:if>
      <dgm:else name="Name2">
        <dgm:alg type="cycle">
          <dgm:param type="stAng" val="0"/>
          <dgm:param type="spanAng" val="-360"/>
        </dgm:alg>
      </dgm:else>
    </dgm:choose>
    <dgm:shape xmlns:r="http://schemas.openxmlformats.org/officeDocument/2006/relationships" r:blip="">
      <dgm:adjLst/>
    </dgm:shape>
    <dgm:presOf/>
    <dgm:choose name="Name3">
      <dgm:if name="Name4" func="var" arg="dir" op="equ" val="norm">
        <dgm:constrLst>
          <dgm:constr type="diam" val="1"/>
          <dgm:constr type="w" for="ch" forName="node" refType="w"/>
          <dgm:constr type="w" for="ch" ptType="sibTrans" refType="w" refFor="ch" refForName="node" fact="0.5"/>
          <dgm:constr type="h" for="ch" ptType="sibTrans" op="equ"/>
          <dgm:constr type="diam" for="ch" ptType="sibTrans" refType="diam" op="equ"/>
          <dgm:constr type="sibSp" refType="w" refFor="ch" refForName="node" fact="0.15"/>
          <dgm:constr type="w" for="ch" forName="dummy" refType="sibSp" fact="2.8"/>
          <dgm:constr type="primFontSz" for="ch" forName="node" op="equ" val="65"/>
        </dgm:constrLst>
      </dgm:if>
      <dgm:else name="Name5">
        <dgm:constrLst>
          <dgm:constr type="diam" val="1"/>
          <dgm:constr type="w" for="ch" forName="node" refType="w"/>
          <dgm:constr type="w" for="ch" ptType="sibTrans" refType="w" refFor="ch" refForName="node" fact="0.5"/>
          <dgm:constr type="h" for="ch" ptType="sibTrans" op="equ"/>
          <dgm:constr type="diam" for="ch" ptType="sibTrans" refType="diam" op="equ" fact="-1"/>
          <dgm:constr type="sibSp" refType="w" refFor="ch" refForName="node" fact="0.15"/>
          <dgm:constr type="w" for="ch" forName="dummy" refType="sibSp" fact="2.8"/>
          <dgm:constr type="primFontSz" for="ch" forName="node" op="equ" val="65"/>
        </dgm:constrLst>
      </dgm:else>
    </dgm:choose>
    <dgm:ruleLst>
      <dgm:rule type="diam" val="INF" fact="NaN" max="NaN"/>
    </dgm:ruleLst>
    <dgm:forEach name="nodesForEach" axis="ch" ptType="node">
      <dgm:choose name="Name6">
        <dgm:if name="Name7" axis="par ch" ptType="doc node" func="cnt" op="gt" val="1">
          <dgm:layoutNode name="dummy">
            <dgm:alg type="sp"/>
            <dgm:shape xmlns:r="http://schemas.openxmlformats.org/officeDocument/2006/relationships" r:blip="">
              <dgm:adjLst/>
            </dgm:shape>
            <dgm:presOf/>
            <dgm:constrLst>
              <dgm:constr type="h" refType="w"/>
            </dgm:constrLst>
            <dgm:ruleLst/>
          </dgm:layoutNode>
        </dgm:if>
        <dgm:else name="Name8"/>
      </dgm:choose>
      <dgm:layoutNode name="node" styleLbl="revTx">
        <dgm:varLst>
          <dgm:bulletEnabled val="1"/>
        </dgm:varLst>
        <dgm:alg type="tx">
          <dgm:param type="txAnchorVertCh" val="mid"/>
        </dgm:alg>
        <dgm:shape xmlns:r="http://schemas.openxmlformats.org/officeDocument/2006/relationships" type="rect" r:blip="">
          <dgm:adjLst/>
        </dgm:shape>
        <dgm:presOf axis="desOrSelf" ptType="node"/>
        <dgm:constrLst>
          <dgm:constr type="h" refType="w"/>
          <dgm:constr type="lMarg" refType="primFontSz" fact="0.1"/>
          <dgm:constr type="rMarg" refType="primFontSz" fact="0.1"/>
          <dgm:constr type="tMarg" refType="primFontSz" fact="0.1"/>
          <dgm:constr type="bMarg" refType="primFontSz" fact="0.1"/>
        </dgm:constrLst>
        <dgm:ruleLst>
          <dgm:rule type="primFontSz" val="5" fact="NaN" max="NaN"/>
        </dgm:ruleLst>
      </dgm:layoutNode>
      <dgm:choose name="Name9">
        <dgm:if name="Name10" axis="par ch" ptType="doc node" func="cnt" op="gt" val="1">
          <dgm:forEach name="Name11" axis="followSib" ptType="sibTrans" hideLastTrans="0" cnt="1">
            <dgm:layoutNode name="sibTrans" styleLbl="node1">
              <dgm:alg type="conn">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begPad"/>
                <dgm:constr type="endPad"/>
              </dgm:constrLst>
              <dgm:ruleLst/>
            </dgm:layoutNode>
          </dgm:forEach>
        </dgm:if>
        <dgm:else name="Name12"/>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FA490E3-9D7A-47D6-80C3-919B52F18A22}"/>
              </a:ext>
            </a:extLst>
          </p:cNvPr>
          <p:cNvSpPr>
            <a:spLocks noGrp="1"/>
          </p:cNvSpPr>
          <p:nvPr>
            <p:ph type="hdr" sz="quarter"/>
          </p:nvPr>
        </p:nvSpPr>
        <p:spPr>
          <a:xfrm>
            <a:off x="0" y="0"/>
            <a:ext cx="2986088" cy="50165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0D7ABC29-F5CD-4D3A-838D-3E9752E9E664}"/>
              </a:ext>
            </a:extLst>
          </p:cNvPr>
          <p:cNvSpPr>
            <a:spLocks noGrp="1"/>
          </p:cNvSpPr>
          <p:nvPr>
            <p:ph type="dt" sz="quarter" idx="1"/>
          </p:nvPr>
        </p:nvSpPr>
        <p:spPr>
          <a:xfrm>
            <a:off x="3902075" y="0"/>
            <a:ext cx="2986088" cy="501650"/>
          </a:xfrm>
          <a:prstGeom prst="rect">
            <a:avLst/>
          </a:prstGeom>
        </p:spPr>
        <p:txBody>
          <a:bodyPr vert="horz" lIns="91440" tIns="45720" rIns="91440" bIns="45720" rtlCol="0"/>
          <a:lstStyle>
            <a:lvl1pPr algn="r">
              <a:defRPr sz="1200"/>
            </a:lvl1pPr>
          </a:lstStyle>
          <a:p>
            <a:fld id="{E487EE83-57F9-4C03-A8BB-347CDFFC5FCA}" type="datetimeFigureOut">
              <a:rPr kumimoji="1" lang="ja-JP" altLang="en-US" smtClean="0"/>
              <a:t>2021/7/9</a:t>
            </a:fld>
            <a:endParaRPr kumimoji="1" lang="ja-JP" altLang="en-US"/>
          </a:p>
        </p:txBody>
      </p:sp>
      <p:sp>
        <p:nvSpPr>
          <p:cNvPr id="4" name="フッター プレースホルダー 3">
            <a:extLst>
              <a:ext uri="{FF2B5EF4-FFF2-40B4-BE49-F238E27FC236}">
                <a16:creationId xmlns:a16="http://schemas.microsoft.com/office/drawing/2014/main" id="{B77A319B-4501-45F5-8F7C-6AA350679835}"/>
              </a:ext>
            </a:extLst>
          </p:cNvPr>
          <p:cNvSpPr>
            <a:spLocks noGrp="1"/>
          </p:cNvSpPr>
          <p:nvPr>
            <p:ph type="ftr" sz="quarter" idx="2"/>
          </p:nvPr>
        </p:nvSpPr>
        <p:spPr>
          <a:xfrm>
            <a:off x="0" y="9518650"/>
            <a:ext cx="2986088" cy="501650"/>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8A2CA24D-24EE-42AF-8D97-49E10B5BFEFE}"/>
              </a:ext>
            </a:extLst>
          </p:cNvPr>
          <p:cNvSpPr>
            <a:spLocks noGrp="1"/>
          </p:cNvSpPr>
          <p:nvPr>
            <p:ph type="sldNum" sz="quarter" idx="3"/>
          </p:nvPr>
        </p:nvSpPr>
        <p:spPr>
          <a:xfrm>
            <a:off x="3902075" y="9518650"/>
            <a:ext cx="2986088" cy="501650"/>
          </a:xfrm>
          <a:prstGeom prst="rect">
            <a:avLst/>
          </a:prstGeom>
        </p:spPr>
        <p:txBody>
          <a:bodyPr vert="horz" lIns="91440" tIns="45720" rIns="91440" bIns="45720" rtlCol="0" anchor="b"/>
          <a:lstStyle>
            <a:lvl1pPr algn="r">
              <a:defRPr sz="1200"/>
            </a:lvl1pPr>
          </a:lstStyle>
          <a:p>
            <a:fld id="{25590876-4D3B-4139-8918-A181CBB8F794}" type="slidenum">
              <a:rPr kumimoji="1" lang="ja-JP" altLang="en-US" smtClean="0"/>
              <a:t>‹#›</a:t>
            </a:fld>
            <a:endParaRPr kumimoji="1" lang="ja-JP" altLang="en-US"/>
          </a:p>
        </p:txBody>
      </p:sp>
    </p:spTree>
    <p:extLst>
      <p:ext uri="{BB962C8B-B14F-4D97-AF65-F5344CB8AC3E}">
        <p14:creationId xmlns:p14="http://schemas.microsoft.com/office/powerpoint/2010/main" val="96892872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86088" cy="50165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902075" y="0"/>
            <a:ext cx="2986088" cy="501650"/>
          </a:xfrm>
          <a:prstGeom prst="rect">
            <a:avLst/>
          </a:prstGeom>
        </p:spPr>
        <p:txBody>
          <a:bodyPr vert="horz" lIns="91440" tIns="45720" rIns="91440" bIns="45720" rtlCol="0"/>
          <a:lstStyle>
            <a:lvl1pPr algn="r">
              <a:defRPr sz="1200"/>
            </a:lvl1pPr>
          </a:lstStyle>
          <a:p>
            <a:fld id="{03FA8F93-EF55-487C-A35B-70FC6B01D025}" type="datetimeFigureOut">
              <a:rPr kumimoji="1" lang="ja-JP" altLang="en-US" smtClean="0"/>
              <a:t>2021/7/9</a:t>
            </a:fld>
            <a:endParaRPr kumimoji="1" lang="ja-JP" altLang="en-US"/>
          </a:p>
        </p:txBody>
      </p:sp>
      <p:sp>
        <p:nvSpPr>
          <p:cNvPr id="4" name="スライド イメージ プレースホルダー 3"/>
          <p:cNvSpPr>
            <a:spLocks noGrp="1" noRot="1" noChangeAspect="1"/>
          </p:cNvSpPr>
          <p:nvPr>
            <p:ph type="sldImg" idx="2"/>
          </p:nvPr>
        </p:nvSpPr>
        <p:spPr>
          <a:xfrm>
            <a:off x="1190625" y="1252538"/>
            <a:ext cx="4508500" cy="3381375"/>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8975" y="4822825"/>
            <a:ext cx="5511800" cy="3944938"/>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518650"/>
            <a:ext cx="2986088" cy="50165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902075" y="9518650"/>
            <a:ext cx="2986088" cy="501650"/>
          </a:xfrm>
          <a:prstGeom prst="rect">
            <a:avLst/>
          </a:prstGeom>
        </p:spPr>
        <p:txBody>
          <a:bodyPr vert="horz" lIns="91440" tIns="45720" rIns="91440" bIns="45720" rtlCol="0" anchor="b"/>
          <a:lstStyle>
            <a:lvl1pPr algn="r">
              <a:defRPr sz="1200"/>
            </a:lvl1pPr>
          </a:lstStyle>
          <a:p>
            <a:fld id="{17DC884B-1D6D-4CD2-B1D0-744729624C27}" type="slidenum">
              <a:rPr kumimoji="1" lang="ja-JP" altLang="en-US" smtClean="0"/>
              <a:t>‹#›</a:t>
            </a:fld>
            <a:endParaRPr kumimoji="1" lang="ja-JP" altLang="en-US"/>
          </a:p>
        </p:txBody>
      </p:sp>
    </p:spTree>
    <p:extLst>
      <p:ext uri="{BB962C8B-B14F-4D97-AF65-F5344CB8AC3E}">
        <p14:creationId xmlns:p14="http://schemas.microsoft.com/office/powerpoint/2010/main" val="2404218763"/>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dirty="0"/>
          </a:p>
        </p:txBody>
      </p:sp>
      <p:sp>
        <p:nvSpPr>
          <p:cNvPr id="4" name="スライド番号プレースホルダ 3"/>
          <p:cNvSpPr>
            <a:spLocks noGrp="1"/>
          </p:cNvSpPr>
          <p:nvPr>
            <p:ph type="sldNum" sz="quarter" idx="10"/>
          </p:nvPr>
        </p:nvSpPr>
        <p:spPr/>
        <p:txBody>
          <a:bodyPr/>
          <a:lstStyle/>
          <a:p>
            <a:fld id="{49811E41-4DB4-471C-BD16-7F3961E600A1}" type="slidenum">
              <a:rPr kumimoji="1" lang="ja-JP" altLang="en-US" smtClean="0"/>
              <a:pPr/>
              <a:t>3</a:t>
            </a:fld>
            <a:endParaRPr kumimoji="1" lang="ja-JP" altLang="en-US"/>
          </a:p>
        </p:txBody>
      </p:sp>
    </p:spTree>
    <p:extLst>
      <p:ext uri="{BB962C8B-B14F-4D97-AF65-F5344CB8AC3E}">
        <p14:creationId xmlns:p14="http://schemas.microsoft.com/office/powerpoint/2010/main" val="3810736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F339FE39-D6A8-4842-B32C-8F4C6A30AA80}" type="datetime1">
              <a:rPr kumimoji="1" lang="ja-JP" altLang="en-US" smtClean="0"/>
              <a:t>2021/7/9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18B9AD-B9F2-4E41-8859-A4D29C5D1112}" type="slidenum">
              <a:rPr kumimoji="1" lang="ja-JP" altLang="en-US" smtClean="0"/>
              <a:t>‹#›</a:t>
            </a:fld>
            <a:endParaRPr kumimoji="1" lang="ja-JP" altLang="en-US"/>
          </a:p>
        </p:txBody>
      </p:sp>
    </p:spTree>
    <p:extLst>
      <p:ext uri="{BB962C8B-B14F-4D97-AF65-F5344CB8AC3E}">
        <p14:creationId xmlns:p14="http://schemas.microsoft.com/office/powerpoint/2010/main" val="14724597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8C03B30-0347-4B6C-8A33-2BB8E9040D9E}" type="datetime1">
              <a:rPr kumimoji="1" lang="ja-JP" altLang="en-US" smtClean="0"/>
              <a:t>2021/7/9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18B9AD-B9F2-4E41-8859-A4D29C5D1112}" type="slidenum">
              <a:rPr kumimoji="1" lang="ja-JP" altLang="en-US" smtClean="0"/>
              <a:t>‹#›</a:t>
            </a:fld>
            <a:endParaRPr kumimoji="1" lang="ja-JP" altLang="en-US"/>
          </a:p>
        </p:txBody>
      </p:sp>
    </p:spTree>
    <p:extLst>
      <p:ext uri="{BB962C8B-B14F-4D97-AF65-F5344CB8AC3E}">
        <p14:creationId xmlns:p14="http://schemas.microsoft.com/office/powerpoint/2010/main" val="17427964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2085070-5352-4DDE-A202-CBF2F4B409E6}" type="datetime1">
              <a:rPr kumimoji="1" lang="ja-JP" altLang="en-US" smtClean="0"/>
              <a:t>2021/7/9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18B9AD-B9F2-4E41-8859-A4D29C5D1112}" type="slidenum">
              <a:rPr kumimoji="1" lang="ja-JP" altLang="en-US" smtClean="0"/>
              <a:t>‹#›</a:t>
            </a:fld>
            <a:endParaRPr kumimoji="1" lang="ja-JP" altLang="en-US"/>
          </a:p>
        </p:txBody>
      </p:sp>
    </p:spTree>
    <p:extLst>
      <p:ext uri="{BB962C8B-B14F-4D97-AF65-F5344CB8AC3E}">
        <p14:creationId xmlns:p14="http://schemas.microsoft.com/office/powerpoint/2010/main" val="1065993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D3D6203-0F07-4B15-BFDD-E2CBCCD8C80B}" type="datetime1">
              <a:rPr kumimoji="1" lang="ja-JP" altLang="en-US" smtClean="0"/>
              <a:t>2021/7/9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18B9AD-B9F2-4E41-8859-A4D29C5D1112}" type="slidenum">
              <a:rPr kumimoji="1" lang="ja-JP" altLang="en-US" smtClean="0"/>
              <a:t>‹#›</a:t>
            </a:fld>
            <a:endParaRPr kumimoji="1" lang="ja-JP" altLang="en-US"/>
          </a:p>
        </p:txBody>
      </p:sp>
    </p:spTree>
    <p:extLst>
      <p:ext uri="{BB962C8B-B14F-4D97-AF65-F5344CB8AC3E}">
        <p14:creationId xmlns:p14="http://schemas.microsoft.com/office/powerpoint/2010/main" val="2153443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AB87F7E-0903-4E8E-908C-8887D187C703}" type="datetime1">
              <a:rPr kumimoji="1" lang="ja-JP" altLang="en-US" smtClean="0"/>
              <a:t>2021/7/9</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818B9AD-B9F2-4E41-8859-A4D29C5D1112}" type="slidenum">
              <a:rPr kumimoji="1" lang="ja-JP" altLang="en-US" smtClean="0"/>
              <a:t>‹#›</a:t>
            </a:fld>
            <a:endParaRPr kumimoji="1" lang="ja-JP" altLang="en-US"/>
          </a:p>
        </p:txBody>
      </p:sp>
    </p:spTree>
    <p:extLst>
      <p:ext uri="{BB962C8B-B14F-4D97-AF65-F5344CB8AC3E}">
        <p14:creationId xmlns:p14="http://schemas.microsoft.com/office/powerpoint/2010/main" val="2053762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D7A6981-4C01-4AED-BAE4-A5173B07D7C3}" type="datetime1">
              <a:rPr kumimoji="1" lang="ja-JP" altLang="en-US" smtClean="0"/>
              <a:t>2021/7/9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818B9AD-B9F2-4E41-8859-A4D29C5D1112}" type="slidenum">
              <a:rPr kumimoji="1" lang="ja-JP" altLang="en-US" smtClean="0"/>
              <a:t>‹#›</a:t>
            </a:fld>
            <a:endParaRPr kumimoji="1" lang="ja-JP" altLang="en-US"/>
          </a:p>
        </p:txBody>
      </p:sp>
    </p:spTree>
    <p:extLst>
      <p:ext uri="{BB962C8B-B14F-4D97-AF65-F5344CB8AC3E}">
        <p14:creationId xmlns:p14="http://schemas.microsoft.com/office/powerpoint/2010/main" val="9568088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76DAC82-3083-41AE-AEF3-E2DE2AF9D01A}" type="datetime1">
              <a:rPr kumimoji="1" lang="ja-JP" altLang="en-US" smtClean="0"/>
              <a:t>2021/7/9</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818B9AD-B9F2-4E41-8859-A4D29C5D1112}" type="slidenum">
              <a:rPr kumimoji="1" lang="ja-JP" altLang="en-US" smtClean="0"/>
              <a:t>‹#›</a:t>
            </a:fld>
            <a:endParaRPr kumimoji="1" lang="ja-JP" altLang="en-US"/>
          </a:p>
        </p:txBody>
      </p:sp>
    </p:spTree>
    <p:extLst>
      <p:ext uri="{BB962C8B-B14F-4D97-AF65-F5344CB8AC3E}">
        <p14:creationId xmlns:p14="http://schemas.microsoft.com/office/powerpoint/2010/main" val="18240254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8053036-A109-444E-B16F-BB3D4C7C2F27}" type="datetime1">
              <a:rPr kumimoji="1" lang="ja-JP" altLang="en-US" smtClean="0"/>
              <a:t>2021/7/9</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818B9AD-B9F2-4E41-8859-A4D29C5D1112}" type="slidenum">
              <a:rPr kumimoji="1" lang="ja-JP" altLang="en-US" smtClean="0"/>
              <a:t>‹#›</a:t>
            </a:fld>
            <a:endParaRPr kumimoji="1" lang="ja-JP" altLang="en-US"/>
          </a:p>
        </p:txBody>
      </p:sp>
    </p:spTree>
    <p:extLst>
      <p:ext uri="{BB962C8B-B14F-4D97-AF65-F5344CB8AC3E}">
        <p14:creationId xmlns:p14="http://schemas.microsoft.com/office/powerpoint/2010/main" val="15228184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887CBF7-D900-4E6B-8110-B17735EC224D}" type="datetime1">
              <a:rPr kumimoji="1" lang="ja-JP" altLang="en-US" smtClean="0"/>
              <a:t>2021/7/9</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818B9AD-B9F2-4E41-8859-A4D29C5D1112}" type="slidenum">
              <a:rPr kumimoji="1" lang="ja-JP" altLang="en-US" smtClean="0"/>
              <a:t>‹#›</a:t>
            </a:fld>
            <a:endParaRPr kumimoji="1" lang="ja-JP" altLang="en-US"/>
          </a:p>
        </p:txBody>
      </p:sp>
    </p:spTree>
    <p:extLst>
      <p:ext uri="{BB962C8B-B14F-4D97-AF65-F5344CB8AC3E}">
        <p14:creationId xmlns:p14="http://schemas.microsoft.com/office/powerpoint/2010/main" val="3307807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2936D8A-CE43-4B94-86DD-123A41603F4C}" type="datetime1">
              <a:rPr kumimoji="1" lang="ja-JP" altLang="en-US" smtClean="0"/>
              <a:t>2021/7/9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818B9AD-B9F2-4E41-8859-A4D29C5D1112}" type="slidenum">
              <a:rPr kumimoji="1" lang="ja-JP" altLang="en-US" smtClean="0"/>
              <a:t>‹#›</a:t>
            </a:fld>
            <a:endParaRPr kumimoji="1" lang="ja-JP" altLang="en-US"/>
          </a:p>
        </p:txBody>
      </p:sp>
    </p:spTree>
    <p:extLst>
      <p:ext uri="{BB962C8B-B14F-4D97-AF65-F5344CB8AC3E}">
        <p14:creationId xmlns:p14="http://schemas.microsoft.com/office/powerpoint/2010/main" val="27805454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5CADCC4-5611-47A5-B393-B464657BB327}" type="datetime1">
              <a:rPr kumimoji="1" lang="ja-JP" altLang="en-US" smtClean="0"/>
              <a:t>2021/7/9</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818B9AD-B9F2-4E41-8859-A4D29C5D1112}" type="slidenum">
              <a:rPr kumimoji="1" lang="ja-JP" altLang="en-US" smtClean="0"/>
              <a:t>‹#›</a:t>
            </a:fld>
            <a:endParaRPr kumimoji="1" lang="ja-JP" altLang="en-US"/>
          </a:p>
        </p:txBody>
      </p:sp>
    </p:spTree>
    <p:extLst>
      <p:ext uri="{BB962C8B-B14F-4D97-AF65-F5344CB8AC3E}">
        <p14:creationId xmlns:p14="http://schemas.microsoft.com/office/powerpoint/2010/main" val="916180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A6050A2-7396-4E82-8BEA-702D92CA41A4}" type="datetime1">
              <a:rPr kumimoji="1" lang="ja-JP" altLang="en-US" smtClean="0"/>
              <a:t>2021/7/9</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818B9AD-B9F2-4E41-8859-A4D29C5D1112}" type="slidenum">
              <a:rPr kumimoji="1" lang="ja-JP" altLang="en-US" smtClean="0"/>
              <a:t>‹#›</a:t>
            </a:fld>
            <a:endParaRPr kumimoji="1" lang="ja-JP" altLang="en-US"/>
          </a:p>
        </p:txBody>
      </p:sp>
    </p:spTree>
    <p:extLst>
      <p:ext uri="{BB962C8B-B14F-4D97-AF65-F5344CB8AC3E}">
        <p14:creationId xmlns:p14="http://schemas.microsoft.com/office/powerpoint/2010/main" val="17534446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7FDFB6-4DB3-4A22-8F29-E9445B3D9F86}"/>
              </a:ext>
            </a:extLst>
          </p:cNvPr>
          <p:cNvSpPr>
            <a:spLocks noGrp="1"/>
          </p:cNvSpPr>
          <p:nvPr>
            <p:ph type="ctrTitle"/>
          </p:nvPr>
        </p:nvSpPr>
        <p:spPr>
          <a:xfrm>
            <a:off x="331305" y="728870"/>
            <a:ext cx="8279295" cy="2700130"/>
          </a:xfrm>
        </p:spPr>
        <p:txBody>
          <a:bodyPr>
            <a:normAutofit/>
          </a:bodyPr>
          <a:lstStyle/>
          <a:p>
            <a:r>
              <a:rPr kumimoji="1" lang="ja-JP" altLang="en-US" sz="4000" dirty="0"/>
              <a:t>強度行動障害のある人に対する</a:t>
            </a:r>
            <a:br>
              <a:rPr kumimoji="1" lang="en-US" altLang="ja-JP" sz="4000" dirty="0"/>
            </a:br>
            <a:r>
              <a:rPr kumimoji="1" lang="ja-JP" altLang="en-US" sz="4000" dirty="0"/>
              <a:t>地域生活の保障と人材養成の意義</a:t>
            </a:r>
            <a:br>
              <a:rPr kumimoji="1" lang="en-US" altLang="ja-JP" sz="4000" dirty="0"/>
            </a:br>
            <a:br>
              <a:rPr kumimoji="1" lang="en-US" altLang="ja-JP" sz="4000" dirty="0"/>
            </a:br>
            <a:r>
              <a:rPr kumimoji="1" lang="ja-JP" altLang="en-US" sz="2700" dirty="0"/>
              <a:t>～</a:t>
            </a:r>
            <a:r>
              <a:rPr lang="ja-JP" altLang="en-US" sz="2700" dirty="0"/>
              <a:t>行動援護従業者養成研修から強度行動障害支援者養成研修、そして積極的行動支援へ～</a:t>
            </a:r>
            <a:endParaRPr kumimoji="1" lang="ja-JP" altLang="en-US" sz="4000" dirty="0"/>
          </a:p>
        </p:txBody>
      </p:sp>
      <p:sp>
        <p:nvSpPr>
          <p:cNvPr id="3" name="字幕 2">
            <a:extLst>
              <a:ext uri="{FF2B5EF4-FFF2-40B4-BE49-F238E27FC236}">
                <a16:creationId xmlns:a16="http://schemas.microsoft.com/office/drawing/2014/main" id="{908EE9C2-5D8B-4E78-848D-88A1AC6CB8C9}"/>
              </a:ext>
            </a:extLst>
          </p:cNvPr>
          <p:cNvSpPr>
            <a:spLocks noGrp="1"/>
          </p:cNvSpPr>
          <p:nvPr>
            <p:ph type="subTitle" idx="1"/>
          </p:nvPr>
        </p:nvSpPr>
        <p:spPr>
          <a:xfrm>
            <a:off x="1752600" y="4187688"/>
            <a:ext cx="6858000" cy="2168664"/>
          </a:xfrm>
        </p:spPr>
        <p:txBody>
          <a:bodyPr>
            <a:normAutofit/>
          </a:bodyPr>
          <a:lstStyle/>
          <a:p>
            <a:pPr algn="r"/>
            <a:r>
              <a:rPr lang="ja-JP" altLang="en-US" dirty="0"/>
              <a:t>社会福祉法人　福岡障害者支援センター</a:t>
            </a:r>
            <a:endParaRPr lang="en-US" altLang="ja-JP" dirty="0"/>
          </a:p>
          <a:p>
            <a:pPr algn="r"/>
            <a:r>
              <a:rPr kumimoji="1" lang="ja-JP" altLang="en-US" dirty="0"/>
              <a:t>地域生活支援拠点事業所　四箇（しか）</a:t>
            </a:r>
            <a:endParaRPr kumimoji="1" lang="en-US" altLang="ja-JP" dirty="0"/>
          </a:p>
          <a:p>
            <a:pPr algn="r"/>
            <a:r>
              <a:rPr kumimoji="1" lang="ja-JP" altLang="en-US" dirty="0"/>
              <a:t>　研究主幹　本田　央（ひろ）</a:t>
            </a:r>
            <a:endParaRPr kumimoji="1" lang="en-US" altLang="ja-JP" dirty="0"/>
          </a:p>
          <a:p>
            <a:pPr algn="r"/>
            <a:r>
              <a:rPr lang="ja-JP" altLang="en-US" sz="1600" dirty="0"/>
              <a:t>社会福祉士／介護福祉士／特別支援教育士</a:t>
            </a:r>
            <a:endParaRPr lang="en-US" altLang="ja-JP" sz="1600" dirty="0"/>
          </a:p>
          <a:p>
            <a:pPr algn="r"/>
            <a:r>
              <a:rPr lang="ja-JP" altLang="en-US" sz="1600" dirty="0"/>
              <a:t>公認心理師／自閉症スペクトラム支援士</a:t>
            </a:r>
          </a:p>
          <a:p>
            <a:pPr algn="r"/>
            <a:endParaRPr kumimoji="1" lang="ja-JP" altLang="en-US" dirty="0"/>
          </a:p>
        </p:txBody>
      </p:sp>
      <p:sp>
        <p:nvSpPr>
          <p:cNvPr id="4" name="スライド番号プレースホルダー 3">
            <a:extLst>
              <a:ext uri="{FF2B5EF4-FFF2-40B4-BE49-F238E27FC236}">
                <a16:creationId xmlns:a16="http://schemas.microsoft.com/office/drawing/2014/main" id="{87E57219-13D1-4520-927B-22F03B2D5222}"/>
              </a:ext>
            </a:extLst>
          </p:cNvPr>
          <p:cNvSpPr>
            <a:spLocks noGrp="1"/>
          </p:cNvSpPr>
          <p:nvPr>
            <p:ph type="sldNum" sz="quarter" idx="12"/>
          </p:nvPr>
        </p:nvSpPr>
        <p:spPr/>
        <p:txBody>
          <a:bodyPr/>
          <a:lstStyle/>
          <a:p>
            <a:fld id="{6818B9AD-B9F2-4E41-8859-A4D29C5D1112}" type="slidenum">
              <a:rPr kumimoji="1" lang="ja-JP" altLang="en-US" smtClean="0"/>
              <a:t>1</a:t>
            </a:fld>
            <a:endParaRPr kumimoji="1" lang="ja-JP" altLang="en-US" dirty="0"/>
          </a:p>
        </p:txBody>
      </p:sp>
    </p:spTree>
    <p:extLst>
      <p:ext uri="{BB962C8B-B14F-4D97-AF65-F5344CB8AC3E}">
        <p14:creationId xmlns:p14="http://schemas.microsoft.com/office/powerpoint/2010/main" val="40869669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159707" y="265043"/>
            <a:ext cx="8887217" cy="6332309"/>
          </a:xfrm>
        </p:spPr>
        <p:txBody>
          <a:bodyPr>
            <a:normAutofit fontScale="85000" lnSpcReduction="20000"/>
          </a:bodyPr>
          <a:lstStyle/>
          <a:p>
            <a:pPr marL="0" indent="0" algn="ctr">
              <a:lnSpc>
                <a:spcPct val="120000"/>
              </a:lnSpc>
              <a:buNone/>
            </a:pPr>
            <a:r>
              <a:rPr lang="ja-JP" altLang="en-US" dirty="0"/>
              <a:t>理想的な支援の輪</a:t>
            </a:r>
            <a:endParaRPr lang="en-US" altLang="ja-JP" dirty="0"/>
          </a:p>
          <a:p>
            <a:pPr marL="0" indent="0">
              <a:lnSpc>
                <a:spcPct val="120000"/>
              </a:lnSpc>
              <a:buNone/>
            </a:pPr>
            <a:r>
              <a:rPr lang="ja-JP" altLang="en-US" dirty="0">
                <a:solidFill>
                  <a:schemeClr val="accent4"/>
                </a:solidFill>
              </a:rPr>
              <a:t>障がいのある</a:t>
            </a:r>
            <a:r>
              <a:rPr kumimoji="1" lang="ja-JP" altLang="en-US" dirty="0">
                <a:solidFill>
                  <a:schemeClr val="accent4"/>
                </a:solidFill>
              </a:rPr>
              <a:t>当事者に関する支援は、彼らが生活するあらゆる時間・空間・人間関係に配慮と一貫性が求められる。</a:t>
            </a:r>
            <a:endParaRPr lang="en-US" altLang="ja-JP" dirty="0"/>
          </a:p>
          <a:p>
            <a:pPr marL="0" indent="0">
              <a:lnSpc>
                <a:spcPct val="120000"/>
              </a:lnSpc>
              <a:buNone/>
            </a:pPr>
            <a:r>
              <a:rPr lang="ja-JP" altLang="en-US" dirty="0"/>
              <a:t>　　＜日中活動等の機関＞　　　　　　＜生活の場＞</a:t>
            </a:r>
            <a:endParaRPr lang="en-US" altLang="ja-JP" dirty="0"/>
          </a:p>
          <a:p>
            <a:pPr marL="0" indent="0">
              <a:lnSpc>
                <a:spcPct val="120000"/>
              </a:lnSpc>
              <a:buNone/>
            </a:pPr>
            <a:r>
              <a:rPr kumimoji="1" lang="ja-JP" altLang="en-US" dirty="0"/>
              <a:t>　　　支援の輪（支援会議）　　　　　　支援の輪</a:t>
            </a:r>
            <a:endParaRPr kumimoji="1" lang="en-US" altLang="ja-JP" dirty="0"/>
          </a:p>
          <a:p>
            <a:pPr marL="0" indent="0">
              <a:buNone/>
            </a:pPr>
            <a:endParaRPr lang="en-US" altLang="ja-JP" dirty="0"/>
          </a:p>
          <a:p>
            <a:pPr marL="0" indent="0">
              <a:buNone/>
            </a:pPr>
            <a:endParaRPr kumimoji="1" lang="en-US" altLang="ja-JP" dirty="0"/>
          </a:p>
          <a:p>
            <a:pPr marL="0" indent="0">
              <a:buNone/>
            </a:pPr>
            <a:endParaRPr lang="en-US" altLang="ja-JP" dirty="0"/>
          </a:p>
          <a:p>
            <a:pPr marL="0" indent="0">
              <a:buNone/>
            </a:pPr>
            <a:r>
              <a:rPr lang="ja-JP" altLang="en-US" dirty="0"/>
              <a:t>　</a:t>
            </a:r>
            <a:endParaRPr lang="en-US" altLang="ja-JP" dirty="0"/>
          </a:p>
          <a:p>
            <a:pPr marL="0" indent="0">
              <a:buNone/>
            </a:pPr>
            <a:r>
              <a:rPr lang="ja-JP" altLang="en-US" dirty="0"/>
              <a:t>職員仲間・管理職の役割　　　　　法律・制度の役割　　　　　　　　</a:t>
            </a:r>
            <a:endParaRPr lang="en-US" altLang="ja-JP" dirty="0"/>
          </a:p>
          <a:p>
            <a:pPr marL="0" indent="0">
              <a:buNone/>
            </a:pPr>
            <a:r>
              <a:rPr lang="ja-JP" altLang="en-US" dirty="0"/>
              <a:t>　　　　　　　　　　　　　　　　　　　　　　　　　　　　　　　　</a:t>
            </a:r>
            <a:endParaRPr lang="en-US" altLang="ja-JP" dirty="0"/>
          </a:p>
          <a:p>
            <a:pPr marL="0" indent="0">
              <a:buNone/>
            </a:pPr>
            <a:r>
              <a:rPr lang="ja-JP" altLang="en-US" dirty="0"/>
              <a:t>　　　　　　</a:t>
            </a:r>
            <a:endParaRPr lang="en-US" altLang="ja-JP" dirty="0"/>
          </a:p>
          <a:p>
            <a:pPr marL="0" indent="0">
              <a:buNone/>
            </a:pPr>
            <a:r>
              <a:rPr lang="ja-JP" altLang="en-US" dirty="0"/>
              <a:t>　　　　　　家族（各種相談）施設（支援会議）</a:t>
            </a:r>
            <a:endParaRPr lang="en-US" altLang="ja-JP" dirty="0"/>
          </a:p>
          <a:p>
            <a:pPr marL="0" indent="0">
              <a:buNone/>
            </a:pPr>
            <a:endParaRPr lang="en-US" altLang="ja-JP" dirty="0"/>
          </a:p>
          <a:p>
            <a:pPr marL="0" indent="0">
              <a:buNone/>
            </a:pPr>
            <a:r>
              <a:rPr kumimoji="1" lang="ja-JP" altLang="en-US" dirty="0"/>
              <a:t>　　　　　　　　　　　　　　　　　　　　　　　　　　　　</a:t>
            </a:r>
          </a:p>
        </p:txBody>
      </p:sp>
      <p:sp>
        <p:nvSpPr>
          <p:cNvPr id="4" name="角丸四角形 3"/>
          <p:cNvSpPr/>
          <p:nvPr/>
        </p:nvSpPr>
        <p:spPr>
          <a:xfrm>
            <a:off x="780169" y="2870197"/>
            <a:ext cx="3045759" cy="113443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t>幼児・児童・生徒・成人</a:t>
            </a:r>
            <a:endParaRPr lang="en-US" altLang="ja-JP" dirty="0"/>
          </a:p>
          <a:p>
            <a:pPr algn="ctr"/>
            <a:r>
              <a:rPr lang="ja-JP" altLang="en-US" dirty="0"/>
              <a:t>⇅</a:t>
            </a:r>
            <a:endParaRPr lang="en-US" altLang="ja-JP" dirty="0"/>
          </a:p>
          <a:p>
            <a:pPr algn="ctr"/>
            <a:r>
              <a:rPr lang="ja-JP" altLang="en-US" dirty="0"/>
              <a:t>直接支援者</a:t>
            </a:r>
          </a:p>
        </p:txBody>
      </p:sp>
      <p:sp>
        <p:nvSpPr>
          <p:cNvPr id="5" name="角丸四角形 4"/>
          <p:cNvSpPr/>
          <p:nvPr/>
        </p:nvSpPr>
        <p:spPr>
          <a:xfrm>
            <a:off x="5724114" y="2861781"/>
            <a:ext cx="2985246" cy="1134437"/>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dirty="0"/>
              <a:t>当事者</a:t>
            </a:r>
            <a:endParaRPr lang="en-US" altLang="ja-JP" dirty="0"/>
          </a:p>
          <a:p>
            <a:pPr algn="ctr"/>
            <a:r>
              <a:rPr lang="ja-JP" altLang="en-US" dirty="0"/>
              <a:t>⇅</a:t>
            </a:r>
            <a:endParaRPr lang="en-US" altLang="ja-JP" dirty="0"/>
          </a:p>
          <a:p>
            <a:pPr algn="ctr"/>
            <a:r>
              <a:rPr lang="ja-JP" altLang="en-US" dirty="0"/>
              <a:t>保護者（家族）</a:t>
            </a:r>
            <a:endParaRPr lang="en-US" altLang="ja-JP" dirty="0"/>
          </a:p>
          <a:p>
            <a:pPr algn="ctr"/>
            <a:r>
              <a:rPr lang="ja-JP" altLang="en-US" dirty="0"/>
              <a:t>直接支援者（施設）</a:t>
            </a:r>
            <a:endParaRPr lang="en-US" altLang="ja-JP" dirty="0"/>
          </a:p>
        </p:txBody>
      </p:sp>
      <p:sp>
        <p:nvSpPr>
          <p:cNvPr id="6" name="角丸四角形 5"/>
          <p:cNvSpPr/>
          <p:nvPr/>
        </p:nvSpPr>
        <p:spPr>
          <a:xfrm>
            <a:off x="711013" y="5797749"/>
            <a:ext cx="7995473" cy="6858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ja-JP" altLang="en-US" sz="2100" dirty="0"/>
              <a:t>地域とのかかわり（地域生活支援機関・ヘルパー・短期入所等）</a:t>
            </a:r>
            <a:endParaRPr lang="en-US" altLang="ja-JP" sz="2100" dirty="0"/>
          </a:p>
          <a:p>
            <a:pPr algn="ctr"/>
            <a:r>
              <a:rPr lang="ja-JP" altLang="en-US" sz="2100" dirty="0"/>
              <a:t>関係機関同士の支援会議</a:t>
            </a:r>
          </a:p>
        </p:txBody>
      </p:sp>
      <p:cxnSp>
        <p:nvCxnSpPr>
          <p:cNvPr id="8" name="直線矢印コネクタ 7"/>
          <p:cNvCxnSpPr>
            <a:cxnSpLocks/>
          </p:cNvCxnSpPr>
          <p:nvPr/>
        </p:nvCxnSpPr>
        <p:spPr>
          <a:xfrm>
            <a:off x="3571166" y="4518991"/>
            <a:ext cx="820543" cy="649525"/>
          </a:xfrm>
          <a:prstGeom prst="straightConnector1">
            <a:avLst/>
          </a:prstGeom>
          <a:ln w="889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1" name="直線矢印コネクタ 10"/>
          <p:cNvCxnSpPr>
            <a:cxnSpLocks/>
          </p:cNvCxnSpPr>
          <p:nvPr/>
        </p:nvCxnSpPr>
        <p:spPr>
          <a:xfrm flipH="1">
            <a:off x="5217620" y="4518991"/>
            <a:ext cx="918137" cy="649525"/>
          </a:xfrm>
          <a:prstGeom prst="straightConnector1">
            <a:avLst/>
          </a:prstGeom>
          <a:ln w="889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3" name="直線矢印コネクタ 12"/>
          <p:cNvCxnSpPr/>
          <p:nvPr/>
        </p:nvCxnSpPr>
        <p:spPr>
          <a:xfrm flipH="1">
            <a:off x="4199879" y="3437415"/>
            <a:ext cx="1017740" cy="0"/>
          </a:xfrm>
          <a:prstGeom prst="straightConnector1">
            <a:avLst/>
          </a:prstGeom>
          <a:ln w="88900">
            <a:solidFill>
              <a:srgbClr val="FF0000"/>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98610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22194A5-6EBA-43DD-96FC-9ED599588421}"/>
              </a:ext>
            </a:extLst>
          </p:cNvPr>
          <p:cNvSpPr>
            <a:spLocks noGrp="1"/>
          </p:cNvSpPr>
          <p:nvPr>
            <p:ph type="title"/>
          </p:nvPr>
        </p:nvSpPr>
        <p:spPr/>
        <p:txBody>
          <a:bodyPr/>
          <a:lstStyle/>
          <a:p>
            <a:endParaRPr kumimoji="1" lang="ja-JP" altLang="en-US"/>
          </a:p>
        </p:txBody>
      </p:sp>
      <p:pic>
        <p:nvPicPr>
          <p:cNvPr id="5" name="コンテンツ プレースホルダー 4">
            <a:extLst>
              <a:ext uri="{FF2B5EF4-FFF2-40B4-BE49-F238E27FC236}">
                <a16:creationId xmlns:a16="http://schemas.microsoft.com/office/drawing/2014/main" id="{786E2430-633B-416E-8858-ABAE3677E6F5}"/>
              </a:ext>
            </a:extLst>
          </p:cNvPr>
          <p:cNvPicPr>
            <a:picLocks noGrp="1" noChangeAspect="1"/>
          </p:cNvPicPr>
          <p:nvPr>
            <p:ph idx="1"/>
          </p:nvPr>
        </p:nvPicPr>
        <p:blipFill>
          <a:blip r:embed="rId2"/>
          <a:stretch>
            <a:fillRect/>
          </a:stretch>
        </p:blipFill>
        <p:spPr>
          <a:xfrm>
            <a:off x="229027" y="236045"/>
            <a:ext cx="8689685" cy="6485431"/>
          </a:xfrm>
          <a:prstGeom prst="rect">
            <a:avLst/>
          </a:prstGeom>
        </p:spPr>
      </p:pic>
      <p:sp>
        <p:nvSpPr>
          <p:cNvPr id="4" name="スライド番号プレースホルダー 3">
            <a:extLst>
              <a:ext uri="{FF2B5EF4-FFF2-40B4-BE49-F238E27FC236}">
                <a16:creationId xmlns:a16="http://schemas.microsoft.com/office/drawing/2014/main" id="{5DB3B82C-4737-4D6D-9F7F-9C6DB80ADB91}"/>
              </a:ext>
            </a:extLst>
          </p:cNvPr>
          <p:cNvSpPr>
            <a:spLocks noGrp="1"/>
          </p:cNvSpPr>
          <p:nvPr>
            <p:ph type="sldNum" sz="quarter" idx="12"/>
          </p:nvPr>
        </p:nvSpPr>
        <p:spPr/>
        <p:txBody>
          <a:bodyPr/>
          <a:lstStyle/>
          <a:p>
            <a:fld id="{6818B9AD-B9F2-4E41-8859-A4D29C5D1112}" type="slidenum">
              <a:rPr kumimoji="1" lang="ja-JP" altLang="en-US" smtClean="0"/>
              <a:t>11</a:t>
            </a:fld>
            <a:endParaRPr kumimoji="1" lang="ja-JP" altLang="en-US"/>
          </a:p>
        </p:txBody>
      </p:sp>
    </p:spTree>
    <p:extLst>
      <p:ext uri="{BB962C8B-B14F-4D97-AF65-F5344CB8AC3E}">
        <p14:creationId xmlns:p14="http://schemas.microsoft.com/office/powerpoint/2010/main" val="19617924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2009658172"/>
              </p:ext>
            </p:extLst>
          </p:nvPr>
        </p:nvGraphicFramePr>
        <p:xfrm>
          <a:off x="0" y="0"/>
          <a:ext cx="9144000" cy="6858000"/>
        </p:xfrm>
        <a:graphic>
          <a:graphicData uri="http://schemas.openxmlformats.org/drawingml/2006/table">
            <a:tbl>
              <a:tblPr firstRow="1" firstCol="1" bandRow="1">
                <a:tableStyleId>{5C22544A-7EE6-4342-B048-85BDC9FD1C3A}</a:tableStyleId>
              </a:tblPr>
              <a:tblGrid>
                <a:gridCol w="2625960">
                  <a:extLst>
                    <a:ext uri="{9D8B030D-6E8A-4147-A177-3AD203B41FA5}">
                      <a16:colId xmlns:a16="http://schemas.microsoft.com/office/drawing/2014/main" val="20000"/>
                    </a:ext>
                  </a:extLst>
                </a:gridCol>
                <a:gridCol w="6518040">
                  <a:extLst>
                    <a:ext uri="{9D8B030D-6E8A-4147-A177-3AD203B41FA5}">
                      <a16:colId xmlns:a16="http://schemas.microsoft.com/office/drawing/2014/main" val="20001"/>
                    </a:ext>
                  </a:extLst>
                </a:gridCol>
              </a:tblGrid>
              <a:tr h="373751">
                <a:tc gridSpan="2">
                  <a:txBody>
                    <a:bodyPr/>
                    <a:lstStyle/>
                    <a:p>
                      <a:pPr algn="ctr">
                        <a:spcAft>
                          <a:spcPts val="0"/>
                        </a:spcAft>
                      </a:pPr>
                      <a:r>
                        <a:rPr lang="ja-JP" sz="1800" kern="100" dirty="0">
                          <a:solidFill>
                            <a:schemeClr val="tx1"/>
                          </a:solidFill>
                          <a:effectLst/>
                        </a:rPr>
                        <a:t>基本的な要因</a:t>
                      </a:r>
                      <a:endParaRPr lang="ja-JP" sz="1800" kern="100" dirty="0">
                        <a:solidFill>
                          <a:schemeClr val="tx1"/>
                        </a:solidFill>
                        <a:effectLst/>
                        <a:latin typeface="Century"/>
                        <a:ea typeface="ＭＳ 明朝"/>
                        <a:cs typeface="Times New Roman"/>
                      </a:endParaRPr>
                    </a:p>
                  </a:txBody>
                  <a:tcPr marL="51435" marR="51435" marT="0" marB="0" anchor="ctr">
                    <a:solidFill>
                      <a:schemeClr val="accent4">
                        <a:lumMod val="20000"/>
                        <a:lumOff val="80000"/>
                      </a:schemeClr>
                    </a:solidFill>
                  </a:tcPr>
                </a:tc>
                <a:tc hMerge="1">
                  <a:txBody>
                    <a:bodyPr/>
                    <a:lstStyle/>
                    <a:p>
                      <a:endParaRPr kumimoji="1" lang="ja-JP" altLang="en-US"/>
                    </a:p>
                  </a:txBody>
                  <a:tcPr/>
                </a:tc>
                <a:extLst>
                  <a:ext uri="{0D108BD9-81ED-4DB2-BD59-A6C34878D82A}">
                    <a16:rowId xmlns:a16="http://schemas.microsoft.com/office/drawing/2014/main" val="10000"/>
                  </a:ext>
                </a:extLst>
              </a:tr>
              <a:tr h="1121255">
                <a:tc>
                  <a:txBody>
                    <a:bodyPr/>
                    <a:lstStyle/>
                    <a:p>
                      <a:pPr algn="just">
                        <a:spcAft>
                          <a:spcPts val="0"/>
                        </a:spcAft>
                      </a:pPr>
                      <a:r>
                        <a:rPr lang="ja-JP" sz="1600" b="1" kern="100" dirty="0">
                          <a:solidFill>
                            <a:schemeClr val="tx1"/>
                          </a:solidFill>
                          <a:effectLst/>
                        </a:rPr>
                        <a:t>①安定して通える日中活動</a:t>
                      </a:r>
                      <a:endParaRPr lang="ja-JP" sz="1600" b="1" kern="100" dirty="0">
                        <a:solidFill>
                          <a:schemeClr val="tx1"/>
                        </a:solidFill>
                        <a:effectLst/>
                        <a:latin typeface="Century"/>
                        <a:ea typeface="ＭＳ 明朝"/>
                        <a:cs typeface="Times New Roman"/>
                      </a:endParaRPr>
                    </a:p>
                  </a:txBody>
                  <a:tcPr marL="51435" marR="51435" marT="0" marB="0" anchor="ctr">
                    <a:solidFill>
                      <a:schemeClr val="tx2">
                        <a:lumMod val="20000"/>
                        <a:lumOff val="80000"/>
                      </a:schemeClr>
                    </a:solidFill>
                  </a:tcPr>
                </a:tc>
                <a:tc>
                  <a:txBody>
                    <a:bodyPr/>
                    <a:lstStyle/>
                    <a:p>
                      <a:pPr algn="just">
                        <a:spcAft>
                          <a:spcPts val="0"/>
                        </a:spcAft>
                      </a:pPr>
                      <a:r>
                        <a:rPr lang="ja-JP" sz="1600" b="1" kern="100" dirty="0">
                          <a:effectLst/>
                        </a:rPr>
                        <a:t>原則週５日間、１日４時間以上コンスタントに安定して通える場（例：生活介護事業、学校）があり、そこでは、ある程度固定化した日課、個別の空間や活動の確保、健康や安全に目が行き届く支援体制が存在。</a:t>
                      </a:r>
                      <a:endParaRPr lang="ja-JP" sz="1600" b="1" kern="100" dirty="0">
                        <a:effectLst/>
                        <a:latin typeface="Century"/>
                        <a:ea typeface="ＭＳ 明朝"/>
                        <a:cs typeface="Times New Roman"/>
                      </a:endParaRPr>
                    </a:p>
                  </a:txBody>
                  <a:tcPr marL="51435" marR="51435" marT="0" marB="0" anchor="ctr">
                    <a:solidFill>
                      <a:schemeClr val="bg1"/>
                    </a:solidFill>
                  </a:tcPr>
                </a:tc>
                <a:extLst>
                  <a:ext uri="{0D108BD9-81ED-4DB2-BD59-A6C34878D82A}">
                    <a16:rowId xmlns:a16="http://schemas.microsoft.com/office/drawing/2014/main" val="10001"/>
                  </a:ext>
                </a:extLst>
              </a:tr>
              <a:tr h="747504">
                <a:tc>
                  <a:txBody>
                    <a:bodyPr/>
                    <a:lstStyle/>
                    <a:p>
                      <a:pPr algn="just">
                        <a:spcAft>
                          <a:spcPts val="0"/>
                        </a:spcAft>
                      </a:pPr>
                      <a:r>
                        <a:rPr lang="ja-JP" sz="1600" b="1" kern="100" dirty="0">
                          <a:solidFill>
                            <a:schemeClr val="tx1"/>
                          </a:solidFill>
                          <a:effectLst/>
                        </a:rPr>
                        <a:t>②家庭内の物理的構造化</a:t>
                      </a:r>
                      <a:endParaRPr lang="ja-JP" sz="1600" b="1" kern="100" dirty="0">
                        <a:solidFill>
                          <a:schemeClr val="tx1"/>
                        </a:solidFill>
                        <a:effectLst/>
                        <a:latin typeface="Century"/>
                        <a:ea typeface="ＭＳ 明朝"/>
                        <a:cs typeface="Times New Roman"/>
                      </a:endParaRPr>
                    </a:p>
                  </a:txBody>
                  <a:tcPr marL="51435" marR="51435" marT="0" marB="0" anchor="ctr">
                    <a:solidFill>
                      <a:schemeClr val="tx2">
                        <a:lumMod val="20000"/>
                        <a:lumOff val="80000"/>
                      </a:schemeClr>
                    </a:solidFill>
                  </a:tcPr>
                </a:tc>
                <a:tc>
                  <a:txBody>
                    <a:bodyPr/>
                    <a:lstStyle/>
                    <a:p>
                      <a:pPr algn="just">
                        <a:spcAft>
                          <a:spcPts val="0"/>
                        </a:spcAft>
                      </a:pPr>
                      <a:r>
                        <a:rPr lang="ja-JP" sz="1600" b="1" kern="100" dirty="0">
                          <a:effectLst/>
                        </a:rPr>
                        <a:t>自室あるいはそれに類似した一人で過ごせる空間が確保され、近隣に対する防音等の心配がある程度ない住環境の存在。</a:t>
                      </a:r>
                      <a:endParaRPr lang="ja-JP" sz="1600" b="1" kern="100" dirty="0">
                        <a:effectLst/>
                        <a:latin typeface="Century"/>
                        <a:ea typeface="ＭＳ 明朝"/>
                        <a:cs typeface="Times New Roman"/>
                      </a:endParaRPr>
                    </a:p>
                  </a:txBody>
                  <a:tcPr marL="51435" marR="51435" marT="0" marB="0" anchor="ctr"/>
                </a:tc>
                <a:extLst>
                  <a:ext uri="{0D108BD9-81ED-4DB2-BD59-A6C34878D82A}">
                    <a16:rowId xmlns:a16="http://schemas.microsoft.com/office/drawing/2014/main" val="10002"/>
                  </a:ext>
                </a:extLst>
              </a:tr>
              <a:tr h="747504">
                <a:tc>
                  <a:txBody>
                    <a:bodyPr/>
                    <a:lstStyle/>
                    <a:p>
                      <a:pPr algn="just">
                        <a:spcAft>
                          <a:spcPts val="0"/>
                        </a:spcAft>
                      </a:pPr>
                      <a:r>
                        <a:rPr lang="ja-JP" sz="1600" b="1" kern="100" dirty="0">
                          <a:solidFill>
                            <a:schemeClr val="tx1"/>
                          </a:solidFill>
                          <a:effectLst/>
                        </a:rPr>
                        <a:t>③ひとりで過ごせる活動</a:t>
                      </a:r>
                      <a:endParaRPr lang="ja-JP" sz="1600" b="1" kern="100" dirty="0">
                        <a:solidFill>
                          <a:schemeClr val="tx1"/>
                        </a:solidFill>
                        <a:effectLst/>
                        <a:latin typeface="Century"/>
                        <a:ea typeface="ＭＳ 明朝"/>
                        <a:cs typeface="Times New Roman"/>
                      </a:endParaRPr>
                    </a:p>
                  </a:txBody>
                  <a:tcPr marL="51435" marR="51435" marT="0" marB="0" anchor="ctr">
                    <a:solidFill>
                      <a:schemeClr val="tx2">
                        <a:lumMod val="20000"/>
                        <a:lumOff val="80000"/>
                      </a:schemeClr>
                    </a:solidFill>
                  </a:tcPr>
                </a:tc>
                <a:tc>
                  <a:txBody>
                    <a:bodyPr/>
                    <a:lstStyle/>
                    <a:p>
                      <a:pPr algn="just">
                        <a:spcAft>
                          <a:spcPts val="0"/>
                        </a:spcAft>
                      </a:pPr>
                      <a:r>
                        <a:rPr lang="ja-JP" sz="1600" b="1" kern="100" dirty="0">
                          <a:effectLst/>
                        </a:rPr>
                        <a:t>自宅で見守り無しで一定の時間過ごせる活動がある。また、その活動を一定時間で終了できること。</a:t>
                      </a:r>
                      <a:endParaRPr lang="ja-JP" sz="1600" b="1" kern="100" dirty="0">
                        <a:effectLst/>
                        <a:latin typeface="Century"/>
                        <a:ea typeface="ＭＳ 明朝"/>
                        <a:cs typeface="Times New Roman"/>
                      </a:endParaRPr>
                    </a:p>
                  </a:txBody>
                  <a:tcPr marL="51435" marR="51435" marT="0" marB="0" anchor="ctr">
                    <a:solidFill>
                      <a:schemeClr val="bg1"/>
                    </a:solidFill>
                  </a:tcPr>
                </a:tc>
                <a:extLst>
                  <a:ext uri="{0D108BD9-81ED-4DB2-BD59-A6C34878D82A}">
                    <a16:rowId xmlns:a16="http://schemas.microsoft.com/office/drawing/2014/main" val="10003"/>
                  </a:ext>
                </a:extLst>
              </a:tr>
              <a:tr h="751034">
                <a:tc>
                  <a:txBody>
                    <a:bodyPr/>
                    <a:lstStyle/>
                    <a:p>
                      <a:pPr algn="just">
                        <a:spcAft>
                          <a:spcPts val="0"/>
                        </a:spcAft>
                      </a:pPr>
                      <a:r>
                        <a:rPr lang="ja-JP" sz="1600" b="1" kern="100" dirty="0">
                          <a:solidFill>
                            <a:schemeClr val="tx1"/>
                          </a:solidFill>
                          <a:effectLst/>
                        </a:rPr>
                        <a:t>④確固としたスケジュール</a:t>
                      </a:r>
                      <a:endParaRPr lang="ja-JP" sz="1600" b="1" kern="100" dirty="0">
                        <a:solidFill>
                          <a:schemeClr val="tx1"/>
                        </a:solidFill>
                        <a:effectLst/>
                        <a:latin typeface="Century"/>
                        <a:ea typeface="ＭＳ 明朝"/>
                        <a:cs typeface="Times New Roman"/>
                      </a:endParaRPr>
                    </a:p>
                  </a:txBody>
                  <a:tcPr marL="51435" marR="51435" marT="0" marB="0" anchor="ctr">
                    <a:solidFill>
                      <a:schemeClr val="tx2">
                        <a:lumMod val="20000"/>
                        <a:lumOff val="80000"/>
                      </a:schemeClr>
                    </a:solidFill>
                  </a:tcPr>
                </a:tc>
                <a:tc>
                  <a:txBody>
                    <a:bodyPr/>
                    <a:lstStyle/>
                    <a:p>
                      <a:pPr algn="just">
                        <a:spcAft>
                          <a:spcPts val="0"/>
                        </a:spcAft>
                      </a:pPr>
                      <a:r>
                        <a:rPr lang="ja-JP" sz="1600" b="1" kern="100" dirty="0">
                          <a:effectLst/>
                        </a:rPr>
                        <a:t>比較的固定化された繰り返しの日課を続けることを同居家族が許容出来る。スケジュールの変更や伝達の仕組みがある程度確立している。</a:t>
                      </a:r>
                      <a:endParaRPr lang="ja-JP" sz="1600" b="1" kern="100" dirty="0">
                        <a:effectLst/>
                        <a:latin typeface="Century"/>
                        <a:ea typeface="ＭＳ 明朝"/>
                        <a:cs typeface="Times New Roman"/>
                      </a:endParaRPr>
                    </a:p>
                  </a:txBody>
                  <a:tcPr marL="51435" marR="51435" marT="0" marB="0" anchor="ctr"/>
                </a:tc>
                <a:extLst>
                  <a:ext uri="{0D108BD9-81ED-4DB2-BD59-A6C34878D82A}">
                    <a16:rowId xmlns:a16="http://schemas.microsoft.com/office/drawing/2014/main" val="10004"/>
                  </a:ext>
                </a:extLst>
              </a:tr>
              <a:tr h="747504">
                <a:tc>
                  <a:txBody>
                    <a:bodyPr/>
                    <a:lstStyle/>
                    <a:p>
                      <a:pPr algn="just">
                        <a:spcAft>
                          <a:spcPts val="0"/>
                        </a:spcAft>
                      </a:pPr>
                      <a:r>
                        <a:rPr lang="ja-JP" sz="1600" b="1" kern="100" dirty="0">
                          <a:solidFill>
                            <a:schemeClr val="tx1"/>
                          </a:solidFill>
                          <a:effectLst/>
                        </a:rPr>
                        <a:t>⑤移動手段の確保</a:t>
                      </a:r>
                      <a:endParaRPr lang="ja-JP" sz="1600" b="1" kern="100" dirty="0">
                        <a:solidFill>
                          <a:schemeClr val="tx1"/>
                        </a:solidFill>
                        <a:effectLst/>
                        <a:latin typeface="Century"/>
                        <a:ea typeface="ＭＳ 明朝"/>
                        <a:cs typeface="Times New Roman"/>
                      </a:endParaRPr>
                    </a:p>
                  </a:txBody>
                  <a:tcPr marL="51435" marR="51435" marT="0" marB="0" anchor="ctr">
                    <a:solidFill>
                      <a:schemeClr val="tx2">
                        <a:lumMod val="20000"/>
                        <a:lumOff val="80000"/>
                      </a:schemeClr>
                    </a:solidFill>
                  </a:tcPr>
                </a:tc>
                <a:tc>
                  <a:txBody>
                    <a:bodyPr/>
                    <a:lstStyle/>
                    <a:p>
                      <a:pPr algn="just">
                        <a:spcAft>
                          <a:spcPts val="0"/>
                        </a:spcAft>
                      </a:pPr>
                      <a:r>
                        <a:rPr lang="ja-JP" sz="1600" b="1" kern="100" dirty="0">
                          <a:effectLst/>
                        </a:rPr>
                        <a:t>日中活動の場への移動、その他リフレッシュ等のため外出する際の移動の手段が確保されている。</a:t>
                      </a:r>
                      <a:endParaRPr lang="ja-JP" sz="1600" b="1" kern="100" dirty="0">
                        <a:effectLst/>
                        <a:latin typeface="Century"/>
                        <a:ea typeface="ＭＳ 明朝"/>
                        <a:cs typeface="Times New Roman"/>
                      </a:endParaRPr>
                    </a:p>
                  </a:txBody>
                  <a:tcPr marL="51435" marR="51435" marT="0" marB="0" anchor="ctr">
                    <a:solidFill>
                      <a:schemeClr val="bg1"/>
                    </a:solidFill>
                  </a:tcPr>
                </a:tc>
                <a:extLst>
                  <a:ext uri="{0D108BD9-81ED-4DB2-BD59-A6C34878D82A}">
                    <a16:rowId xmlns:a16="http://schemas.microsoft.com/office/drawing/2014/main" val="10005"/>
                  </a:ext>
                </a:extLst>
              </a:tr>
              <a:tr h="373751">
                <a:tc gridSpan="2">
                  <a:txBody>
                    <a:bodyPr/>
                    <a:lstStyle/>
                    <a:p>
                      <a:pPr algn="ctr">
                        <a:spcAft>
                          <a:spcPts val="0"/>
                        </a:spcAft>
                      </a:pPr>
                      <a:r>
                        <a:rPr lang="ja-JP" sz="1800" b="1" kern="100" dirty="0">
                          <a:solidFill>
                            <a:schemeClr val="tx1"/>
                          </a:solidFill>
                          <a:effectLst/>
                        </a:rPr>
                        <a:t>間接的な要因</a:t>
                      </a:r>
                      <a:endParaRPr lang="ja-JP" sz="1800" b="1" kern="100" dirty="0">
                        <a:solidFill>
                          <a:schemeClr val="tx1"/>
                        </a:solidFill>
                        <a:effectLst/>
                        <a:latin typeface="Century"/>
                        <a:ea typeface="ＭＳ 明朝"/>
                        <a:cs typeface="Times New Roman"/>
                      </a:endParaRPr>
                    </a:p>
                  </a:txBody>
                  <a:tcPr marL="51435" marR="51435" marT="0" marB="0" anchor="ctr">
                    <a:solidFill>
                      <a:schemeClr val="accent4">
                        <a:lumMod val="20000"/>
                        <a:lumOff val="80000"/>
                      </a:schemeClr>
                    </a:solidFill>
                  </a:tcPr>
                </a:tc>
                <a:tc hMerge="1">
                  <a:txBody>
                    <a:bodyPr/>
                    <a:lstStyle/>
                    <a:p>
                      <a:endParaRPr kumimoji="1" lang="ja-JP" altLang="en-US"/>
                    </a:p>
                  </a:txBody>
                  <a:tcPr/>
                </a:tc>
                <a:extLst>
                  <a:ext uri="{0D108BD9-81ED-4DB2-BD59-A6C34878D82A}">
                    <a16:rowId xmlns:a16="http://schemas.microsoft.com/office/drawing/2014/main" val="10006"/>
                  </a:ext>
                </a:extLst>
              </a:tr>
              <a:tr h="747504">
                <a:tc>
                  <a:txBody>
                    <a:bodyPr/>
                    <a:lstStyle/>
                    <a:p>
                      <a:pPr algn="l">
                        <a:spcAft>
                          <a:spcPts val="0"/>
                        </a:spcAft>
                      </a:pPr>
                      <a:r>
                        <a:rPr lang="ja-JP" sz="1600" b="1" kern="100" dirty="0">
                          <a:solidFill>
                            <a:schemeClr val="tx1"/>
                          </a:solidFill>
                          <a:effectLst/>
                        </a:rPr>
                        <a:t>①家族の心理的サポート</a:t>
                      </a:r>
                      <a:endParaRPr lang="ja-JP" sz="1600" b="1" kern="100" dirty="0">
                        <a:solidFill>
                          <a:schemeClr val="tx1"/>
                        </a:solidFill>
                        <a:effectLst/>
                        <a:latin typeface="Century"/>
                        <a:ea typeface="ＭＳ 明朝"/>
                        <a:cs typeface="Times New Roman"/>
                      </a:endParaRPr>
                    </a:p>
                  </a:txBody>
                  <a:tcPr marL="51435" marR="51435" marT="0" marB="0" anchor="ctr">
                    <a:solidFill>
                      <a:schemeClr val="tx2">
                        <a:lumMod val="20000"/>
                        <a:lumOff val="80000"/>
                      </a:schemeClr>
                    </a:solidFill>
                  </a:tcPr>
                </a:tc>
                <a:tc>
                  <a:txBody>
                    <a:bodyPr/>
                    <a:lstStyle/>
                    <a:p>
                      <a:pPr algn="just">
                        <a:spcAft>
                          <a:spcPts val="0"/>
                        </a:spcAft>
                      </a:pPr>
                      <a:r>
                        <a:rPr lang="ja-JP" sz="1600" b="1" kern="100" dirty="0">
                          <a:effectLst/>
                        </a:rPr>
                        <a:t>同居する家族の家庭内の信頼関係や、親族や知人・友人、親の会やボランティア等の家庭外のインフォーマルなサポートの存在。</a:t>
                      </a:r>
                      <a:endParaRPr lang="ja-JP" sz="1600" b="1" kern="100" dirty="0">
                        <a:effectLst/>
                        <a:latin typeface="Century"/>
                        <a:ea typeface="ＭＳ 明朝"/>
                        <a:cs typeface="Times New Roman"/>
                      </a:endParaRPr>
                    </a:p>
                  </a:txBody>
                  <a:tcPr marL="51435" marR="51435" marT="0" marB="0" anchor="ctr">
                    <a:solidFill>
                      <a:schemeClr val="bg1"/>
                    </a:solidFill>
                  </a:tcPr>
                </a:tc>
                <a:extLst>
                  <a:ext uri="{0D108BD9-81ED-4DB2-BD59-A6C34878D82A}">
                    <a16:rowId xmlns:a16="http://schemas.microsoft.com/office/drawing/2014/main" val="10007"/>
                  </a:ext>
                </a:extLst>
              </a:tr>
              <a:tr h="747504">
                <a:tc>
                  <a:txBody>
                    <a:bodyPr/>
                    <a:lstStyle/>
                    <a:p>
                      <a:pPr algn="l">
                        <a:spcAft>
                          <a:spcPts val="0"/>
                        </a:spcAft>
                      </a:pPr>
                      <a:r>
                        <a:rPr lang="ja-JP" sz="1600" b="1" kern="100" dirty="0">
                          <a:solidFill>
                            <a:schemeClr val="tx1"/>
                          </a:solidFill>
                          <a:effectLst/>
                        </a:rPr>
                        <a:t>②信用できる専門家の存在</a:t>
                      </a:r>
                      <a:endParaRPr lang="ja-JP" sz="1600" b="1" kern="100" dirty="0">
                        <a:solidFill>
                          <a:schemeClr val="tx1"/>
                        </a:solidFill>
                        <a:effectLst/>
                        <a:latin typeface="Century"/>
                        <a:ea typeface="ＭＳ 明朝"/>
                        <a:cs typeface="Times New Roman"/>
                      </a:endParaRPr>
                    </a:p>
                  </a:txBody>
                  <a:tcPr marL="51435" marR="51435" marT="0" marB="0" anchor="ctr">
                    <a:solidFill>
                      <a:schemeClr val="tx2">
                        <a:lumMod val="20000"/>
                        <a:lumOff val="80000"/>
                      </a:schemeClr>
                    </a:solidFill>
                  </a:tcPr>
                </a:tc>
                <a:tc>
                  <a:txBody>
                    <a:bodyPr/>
                    <a:lstStyle/>
                    <a:p>
                      <a:pPr algn="just">
                        <a:spcAft>
                          <a:spcPts val="0"/>
                        </a:spcAft>
                      </a:pPr>
                      <a:r>
                        <a:rPr lang="ja-JP" sz="1600" b="1" kern="100" dirty="0">
                          <a:effectLst/>
                        </a:rPr>
                        <a:t>状態が変化した時に、まず相談できる専門家（主治医、教師、心理士、ソーシャルワーカー等）の存在。</a:t>
                      </a:r>
                      <a:endParaRPr lang="ja-JP" sz="1600" b="1" kern="100" dirty="0">
                        <a:effectLst/>
                        <a:latin typeface="Century"/>
                        <a:ea typeface="ＭＳ 明朝"/>
                        <a:cs typeface="Times New Roman"/>
                      </a:endParaRPr>
                    </a:p>
                  </a:txBody>
                  <a:tcPr marL="51435" marR="51435" marT="0" marB="0" anchor="ctr"/>
                </a:tc>
                <a:extLst>
                  <a:ext uri="{0D108BD9-81ED-4DB2-BD59-A6C34878D82A}">
                    <a16:rowId xmlns:a16="http://schemas.microsoft.com/office/drawing/2014/main" val="10008"/>
                  </a:ext>
                </a:extLst>
              </a:tr>
              <a:tr h="500689">
                <a:tc>
                  <a:txBody>
                    <a:bodyPr/>
                    <a:lstStyle/>
                    <a:p>
                      <a:pPr algn="l">
                        <a:spcAft>
                          <a:spcPts val="0"/>
                        </a:spcAft>
                      </a:pPr>
                      <a:r>
                        <a:rPr lang="ja-JP" sz="1600" b="1" kern="100" dirty="0">
                          <a:solidFill>
                            <a:schemeClr val="tx1"/>
                          </a:solidFill>
                          <a:effectLst/>
                        </a:rPr>
                        <a:t>③居宅系サービス等利用</a:t>
                      </a:r>
                      <a:endParaRPr lang="ja-JP" sz="1600" b="1" kern="100" dirty="0">
                        <a:solidFill>
                          <a:schemeClr val="tx1"/>
                        </a:solidFill>
                        <a:effectLst/>
                        <a:latin typeface="Century"/>
                        <a:ea typeface="ＭＳ 明朝"/>
                        <a:cs typeface="Times New Roman"/>
                      </a:endParaRPr>
                    </a:p>
                  </a:txBody>
                  <a:tcPr marL="51435" marR="51435" marT="0" marB="0" anchor="ctr">
                    <a:solidFill>
                      <a:schemeClr val="tx2">
                        <a:lumMod val="20000"/>
                        <a:lumOff val="80000"/>
                      </a:schemeClr>
                    </a:solidFill>
                  </a:tcPr>
                </a:tc>
                <a:tc>
                  <a:txBody>
                    <a:bodyPr/>
                    <a:lstStyle/>
                    <a:p>
                      <a:pPr algn="just">
                        <a:spcAft>
                          <a:spcPts val="0"/>
                        </a:spcAft>
                      </a:pPr>
                      <a:r>
                        <a:rPr lang="ja-JP" sz="1600" b="1" kern="100" dirty="0">
                          <a:effectLst/>
                        </a:rPr>
                        <a:t>行動援護、短期入所（ショートステイ）等の福祉サービスの定期的な利用。</a:t>
                      </a:r>
                      <a:endParaRPr lang="ja-JP" sz="1600" b="1" kern="100" dirty="0">
                        <a:effectLst/>
                        <a:latin typeface="Century"/>
                        <a:ea typeface="ＭＳ 明朝"/>
                        <a:cs typeface="Times New Roman"/>
                      </a:endParaRPr>
                    </a:p>
                  </a:txBody>
                  <a:tcPr marL="51435" marR="51435" marT="0" marB="0" anchor="ctr">
                    <a:solidFill>
                      <a:schemeClr val="bg1"/>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22323407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782148F-5FF2-42BB-9921-E56DC5C27D20}"/>
              </a:ext>
            </a:extLst>
          </p:cNvPr>
          <p:cNvSpPr>
            <a:spLocks noGrp="1"/>
          </p:cNvSpPr>
          <p:nvPr>
            <p:ph type="title"/>
          </p:nvPr>
        </p:nvSpPr>
        <p:spPr>
          <a:xfrm>
            <a:off x="628650" y="232604"/>
            <a:ext cx="7886700" cy="655291"/>
          </a:xfrm>
        </p:spPr>
        <p:txBody>
          <a:bodyPr>
            <a:normAutofit fontScale="90000"/>
          </a:bodyPr>
          <a:lstStyle/>
          <a:p>
            <a:r>
              <a:rPr lang="en-US" altLang="ja-JP" dirty="0"/>
              <a:t>Ⅰ</a:t>
            </a:r>
            <a:r>
              <a:rPr lang="ja-JP" altLang="en-US" dirty="0"/>
              <a:t>　問題と目的</a:t>
            </a:r>
            <a:endParaRPr kumimoji="1" lang="ja-JP" altLang="en-US" dirty="0"/>
          </a:p>
        </p:txBody>
      </p:sp>
      <p:sp>
        <p:nvSpPr>
          <p:cNvPr id="3" name="コンテンツ プレースホルダー 2">
            <a:extLst>
              <a:ext uri="{FF2B5EF4-FFF2-40B4-BE49-F238E27FC236}">
                <a16:creationId xmlns:a16="http://schemas.microsoft.com/office/drawing/2014/main" id="{AF1E9582-5EDC-402D-A99C-6F8BEEB3198E}"/>
              </a:ext>
            </a:extLst>
          </p:cNvPr>
          <p:cNvSpPr>
            <a:spLocks noGrp="1"/>
          </p:cNvSpPr>
          <p:nvPr>
            <p:ph idx="1"/>
          </p:nvPr>
        </p:nvSpPr>
        <p:spPr>
          <a:xfrm>
            <a:off x="132522" y="1139687"/>
            <a:ext cx="8825947" cy="5037276"/>
          </a:xfrm>
        </p:spPr>
        <p:txBody>
          <a:bodyPr>
            <a:normAutofit lnSpcReduction="10000"/>
          </a:bodyPr>
          <a:lstStyle/>
          <a:p>
            <a:pPr marL="0" indent="0">
              <a:lnSpc>
                <a:spcPct val="120000"/>
              </a:lnSpc>
              <a:buNone/>
            </a:pPr>
            <a:r>
              <a:rPr kumimoji="1" lang="en-US" altLang="ja-JP" dirty="0"/>
              <a:t>【</a:t>
            </a:r>
            <a:r>
              <a:rPr kumimoji="1" lang="ja-JP" altLang="en-US" dirty="0"/>
              <a:t>問題と背景</a:t>
            </a:r>
            <a:r>
              <a:rPr kumimoji="1" lang="en-US" altLang="ja-JP" dirty="0"/>
              <a:t>】</a:t>
            </a:r>
            <a:endParaRPr lang="en-US" altLang="ja-JP" dirty="0"/>
          </a:p>
          <a:p>
            <a:pPr marL="0" indent="0">
              <a:lnSpc>
                <a:spcPct val="120000"/>
              </a:lnSpc>
              <a:buNone/>
            </a:pPr>
            <a:r>
              <a:rPr lang="ja-JP" altLang="en-US" dirty="0"/>
              <a:t>〇強度行動障害について、</a:t>
            </a:r>
            <a:r>
              <a:rPr lang="en-US" altLang="ja-JP" dirty="0"/>
              <a:t>40</a:t>
            </a:r>
            <a:r>
              <a:rPr lang="ja-JP" altLang="en-US" dirty="0"/>
              <a:t>年以上の研究や実践の蓄積があるにもかかわらず、在宅を余儀なくされている状況や、施設や病院、学校等の関係機関で対応に苦慮されている現状。</a:t>
            </a:r>
            <a:endParaRPr lang="en-US" altLang="ja-JP" dirty="0"/>
          </a:p>
          <a:p>
            <a:pPr marL="0" indent="0">
              <a:lnSpc>
                <a:spcPct val="120000"/>
              </a:lnSpc>
              <a:buNone/>
            </a:pPr>
            <a:r>
              <a:rPr lang="ja-JP" altLang="en-US" dirty="0"/>
              <a:t>〇行動障害がある子どものいる家族への「家族支援」が十分に機能していない現状。</a:t>
            </a:r>
            <a:endParaRPr lang="en-US" altLang="ja-JP" dirty="0"/>
          </a:p>
          <a:p>
            <a:pPr marL="0" indent="0">
              <a:lnSpc>
                <a:spcPct val="120000"/>
              </a:lnSpc>
              <a:buNone/>
            </a:pPr>
            <a:r>
              <a:rPr lang="ja-JP" altLang="en-US" dirty="0"/>
              <a:t>〇「強度行動障害支援者養成研修」などに代表される人材養成の研修のあり方についての課題。</a:t>
            </a:r>
            <a:endParaRPr lang="en-US" altLang="ja-JP" dirty="0"/>
          </a:p>
          <a:p>
            <a:pPr marL="0" indent="0">
              <a:buNone/>
            </a:pPr>
            <a:endParaRPr kumimoji="1" lang="en-US" altLang="ja-JP" dirty="0"/>
          </a:p>
          <a:p>
            <a:pPr marL="0" indent="0">
              <a:buNone/>
            </a:pP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A172D917-D81C-4CFA-AC7F-107F643C8D50}"/>
              </a:ext>
            </a:extLst>
          </p:cNvPr>
          <p:cNvSpPr>
            <a:spLocks noGrp="1"/>
          </p:cNvSpPr>
          <p:nvPr>
            <p:ph type="sldNum" sz="quarter" idx="12"/>
          </p:nvPr>
        </p:nvSpPr>
        <p:spPr/>
        <p:txBody>
          <a:bodyPr/>
          <a:lstStyle/>
          <a:p>
            <a:fld id="{6818B9AD-B9F2-4E41-8859-A4D29C5D1112}" type="slidenum">
              <a:rPr kumimoji="1" lang="ja-JP" altLang="en-US" smtClean="0"/>
              <a:t>13</a:t>
            </a:fld>
            <a:endParaRPr kumimoji="1" lang="ja-JP" altLang="en-US"/>
          </a:p>
        </p:txBody>
      </p:sp>
    </p:spTree>
    <p:extLst>
      <p:ext uri="{BB962C8B-B14F-4D97-AF65-F5344CB8AC3E}">
        <p14:creationId xmlns:p14="http://schemas.microsoft.com/office/powerpoint/2010/main" val="191788668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正方形/長方形 2">
            <a:extLst>
              <a:ext uri="{FF2B5EF4-FFF2-40B4-BE49-F238E27FC236}">
                <a16:creationId xmlns:a16="http://schemas.microsoft.com/office/drawing/2014/main" id="{78BCBB19-50EB-47C8-A9A4-5CA8F7DDDA31}"/>
              </a:ext>
            </a:extLst>
          </p:cNvPr>
          <p:cNvSpPr/>
          <p:nvPr/>
        </p:nvSpPr>
        <p:spPr>
          <a:xfrm>
            <a:off x="287029" y="3019474"/>
            <a:ext cx="8733183" cy="3702002"/>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0FE95258-C41F-49D1-AB88-7188A5B4616A}"/>
              </a:ext>
            </a:extLst>
          </p:cNvPr>
          <p:cNvSpPr>
            <a:spLocks noGrp="1"/>
          </p:cNvSpPr>
          <p:nvPr>
            <p:ph type="title"/>
          </p:nvPr>
        </p:nvSpPr>
        <p:spPr>
          <a:xfrm>
            <a:off x="2924081" y="643503"/>
            <a:ext cx="2845607" cy="536022"/>
          </a:xfrm>
        </p:spPr>
        <p:txBody>
          <a:bodyPr>
            <a:noAutofit/>
          </a:bodyPr>
          <a:lstStyle/>
          <a:p>
            <a:r>
              <a:rPr kumimoji="1" lang="ja-JP" altLang="en-US" sz="3600" b="1" dirty="0"/>
              <a:t>研究の構成</a:t>
            </a:r>
          </a:p>
        </p:txBody>
      </p:sp>
      <p:sp>
        <p:nvSpPr>
          <p:cNvPr id="4" name="スライド番号プレースホルダー 3">
            <a:extLst>
              <a:ext uri="{FF2B5EF4-FFF2-40B4-BE49-F238E27FC236}">
                <a16:creationId xmlns:a16="http://schemas.microsoft.com/office/drawing/2014/main" id="{AFD0CBE4-9D64-48C0-9CB4-F3F03E9A8666}"/>
              </a:ext>
            </a:extLst>
          </p:cNvPr>
          <p:cNvSpPr>
            <a:spLocks noGrp="1"/>
          </p:cNvSpPr>
          <p:nvPr>
            <p:ph type="sldNum" sz="quarter" idx="12"/>
          </p:nvPr>
        </p:nvSpPr>
        <p:spPr/>
        <p:txBody>
          <a:bodyPr/>
          <a:lstStyle/>
          <a:p>
            <a:fld id="{6818B9AD-B9F2-4E41-8859-A4D29C5D1112}" type="slidenum">
              <a:rPr kumimoji="1" lang="ja-JP" altLang="en-US" smtClean="0"/>
              <a:t>14</a:t>
            </a:fld>
            <a:endParaRPr kumimoji="1" lang="ja-JP" altLang="en-US"/>
          </a:p>
        </p:txBody>
      </p:sp>
      <p:sp>
        <p:nvSpPr>
          <p:cNvPr id="5" name="正方形/長方形 4">
            <a:extLst>
              <a:ext uri="{FF2B5EF4-FFF2-40B4-BE49-F238E27FC236}">
                <a16:creationId xmlns:a16="http://schemas.microsoft.com/office/drawing/2014/main" id="{4CB03D5E-A130-4D5F-978D-BE4D1119365D}"/>
              </a:ext>
            </a:extLst>
          </p:cNvPr>
          <p:cNvSpPr/>
          <p:nvPr/>
        </p:nvSpPr>
        <p:spPr>
          <a:xfrm>
            <a:off x="529125" y="3190695"/>
            <a:ext cx="3267197" cy="140235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400" b="1" dirty="0"/>
              <a:t>研究</a:t>
            </a:r>
            <a:r>
              <a:rPr kumimoji="1" lang="en-US" altLang="ja-JP" sz="2400" b="1" dirty="0"/>
              <a:t>1</a:t>
            </a:r>
            <a:r>
              <a:rPr kumimoji="1" lang="ja-JP" altLang="en-US" sz="2400" b="1" dirty="0"/>
              <a:t>：事例研究</a:t>
            </a:r>
            <a:endParaRPr kumimoji="1" lang="en-US" altLang="ja-JP" sz="2400" b="1" dirty="0"/>
          </a:p>
          <a:p>
            <a:pPr algn="ctr"/>
            <a:r>
              <a:rPr kumimoji="1" lang="ja-JP" altLang="en-US" sz="2400" b="1" dirty="0"/>
              <a:t>（ケーススタディ）</a:t>
            </a:r>
            <a:endParaRPr kumimoji="1" lang="en-US" altLang="ja-JP" sz="2400" b="1" dirty="0"/>
          </a:p>
          <a:p>
            <a:pPr algn="ctr"/>
            <a:r>
              <a:rPr kumimoji="1" lang="ja-JP" altLang="en-US" b="1" dirty="0"/>
              <a:t>根拠に基づいた支援</a:t>
            </a:r>
            <a:endParaRPr kumimoji="1" lang="en-US" altLang="ja-JP" b="1" dirty="0"/>
          </a:p>
          <a:p>
            <a:pPr algn="ctr"/>
            <a:r>
              <a:rPr kumimoji="1" lang="ja-JP" altLang="en-US" b="1" dirty="0"/>
              <a:t>協働・チームアプローチ</a:t>
            </a:r>
          </a:p>
        </p:txBody>
      </p:sp>
      <p:sp>
        <p:nvSpPr>
          <p:cNvPr id="7" name="正方形/長方形 6">
            <a:extLst>
              <a:ext uri="{FF2B5EF4-FFF2-40B4-BE49-F238E27FC236}">
                <a16:creationId xmlns:a16="http://schemas.microsoft.com/office/drawing/2014/main" id="{71DB476C-013A-4E3B-83EF-66845B718621}"/>
              </a:ext>
            </a:extLst>
          </p:cNvPr>
          <p:cNvSpPr/>
          <p:nvPr/>
        </p:nvSpPr>
        <p:spPr>
          <a:xfrm>
            <a:off x="4956312" y="3190695"/>
            <a:ext cx="3900659" cy="1402354"/>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400" b="1" dirty="0"/>
              <a:t>研究</a:t>
            </a:r>
            <a:r>
              <a:rPr kumimoji="1" lang="en-US" altLang="ja-JP" sz="2400" b="1" dirty="0"/>
              <a:t>2</a:t>
            </a:r>
            <a:r>
              <a:rPr kumimoji="1" lang="ja-JP" altLang="en-US" sz="2400" b="1" dirty="0"/>
              <a:t>：家族支援</a:t>
            </a:r>
            <a:endParaRPr kumimoji="1" lang="en-US" altLang="ja-JP" sz="2400" b="1" dirty="0"/>
          </a:p>
          <a:p>
            <a:pPr algn="ctr"/>
            <a:r>
              <a:rPr kumimoji="1" lang="ja-JP" altLang="en-US" sz="2400" b="1" dirty="0"/>
              <a:t>（社会的ケア）</a:t>
            </a:r>
            <a:endParaRPr kumimoji="1" lang="en-US" altLang="ja-JP" sz="2400" b="1" dirty="0"/>
          </a:p>
          <a:p>
            <a:pPr algn="ctr"/>
            <a:r>
              <a:rPr kumimoji="1" lang="ja-JP" altLang="en-US" b="1" dirty="0"/>
              <a:t>信頼関係・共感性・相互扶助</a:t>
            </a:r>
          </a:p>
        </p:txBody>
      </p:sp>
      <p:sp>
        <p:nvSpPr>
          <p:cNvPr id="8" name="正方形/長方形 7">
            <a:extLst>
              <a:ext uri="{FF2B5EF4-FFF2-40B4-BE49-F238E27FC236}">
                <a16:creationId xmlns:a16="http://schemas.microsoft.com/office/drawing/2014/main" id="{280B0F69-B23B-42DA-AB46-F7E27D25AEEC}"/>
              </a:ext>
            </a:extLst>
          </p:cNvPr>
          <p:cNvSpPr/>
          <p:nvPr/>
        </p:nvSpPr>
        <p:spPr>
          <a:xfrm>
            <a:off x="1742793" y="5601276"/>
            <a:ext cx="5327374" cy="1012983"/>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400" b="1" dirty="0"/>
              <a:t>研究</a:t>
            </a:r>
            <a:r>
              <a:rPr kumimoji="1" lang="en-US" altLang="ja-JP" sz="2400" b="1" dirty="0"/>
              <a:t>3</a:t>
            </a:r>
            <a:r>
              <a:rPr kumimoji="1" lang="ja-JP" altLang="en-US" sz="2400" b="1" dirty="0"/>
              <a:t>：人材養成（研修の効果評定）</a:t>
            </a:r>
            <a:endParaRPr kumimoji="1" lang="en-US" altLang="ja-JP" sz="2400" b="1" dirty="0"/>
          </a:p>
          <a:p>
            <a:pPr algn="ctr"/>
            <a:r>
              <a:rPr kumimoji="1" lang="ja-JP" altLang="en-US" b="1" dirty="0"/>
              <a:t>支援技術・動機付け・組織論</a:t>
            </a:r>
          </a:p>
        </p:txBody>
      </p:sp>
      <p:sp>
        <p:nvSpPr>
          <p:cNvPr id="9" name="正方形/長方形 8">
            <a:extLst>
              <a:ext uri="{FF2B5EF4-FFF2-40B4-BE49-F238E27FC236}">
                <a16:creationId xmlns:a16="http://schemas.microsoft.com/office/drawing/2014/main" id="{59D427B1-38D3-4358-8A15-E4FA8D2E167E}"/>
              </a:ext>
            </a:extLst>
          </p:cNvPr>
          <p:cNvSpPr/>
          <p:nvPr/>
        </p:nvSpPr>
        <p:spPr>
          <a:xfrm>
            <a:off x="1833610" y="1143747"/>
            <a:ext cx="5026547" cy="83292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kumimoji="1" lang="ja-JP" altLang="en-US" sz="2400" b="1" dirty="0"/>
              <a:t>社会的課題としての強度行動障害</a:t>
            </a:r>
            <a:endParaRPr kumimoji="1" lang="en-US" altLang="ja-JP" sz="2400" b="1" dirty="0"/>
          </a:p>
          <a:p>
            <a:pPr algn="ctr"/>
            <a:r>
              <a:rPr kumimoji="1" lang="ja-JP" altLang="en-US" b="1" dirty="0"/>
              <a:t>虐待・脱施設化・ノーマライゼーション</a:t>
            </a:r>
          </a:p>
        </p:txBody>
      </p:sp>
      <p:sp>
        <p:nvSpPr>
          <p:cNvPr id="10" name="矢印: 左右 9">
            <a:extLst>
              <a:ext uri="{FF2B5EF4-FFF2-40B4-BE49-F238E27FC236}">
                <a16:creationId xmlns:a16="http://schemas.microsoft.com/office/drawing/2014/main" id="{59C73923-D567-419F-B3DC-ED5F37692686}"/>
              </a:ext>
            </a:extLst>
          </p:cNvPr>
          <p:cNvSpPr/>
          <p:nvPr/>
        </p:nvSpPr>
        <p:spPr>
          <a:xfrm>
            <a:off x="3873292" y="3747112"/>
            <a:ext cx="947181" cy="484632"/>
          </a:xfrm>
          <a:prstGeom prst="leftRight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1" name="矢印: 上 10">
            <a:extLst>
              <a:ext uri="{FF2B5EF4-FFF2-40B4-BE49-F238E27FC236}">
                <a16:creationId xmlns:a16="http://schemas.microsoft.com/office/drawing/2014/main" id="{C6EDF4E0-83DB-47D8-AAB7-04B4022B35D2}"/>
              </a:ext>
            </a:extLst>
          </p:cNvPr>
          <p:cNvSpPr/>
          <p:nvPr/>
        </p:nvSpPr>
        <p:spPr>
          <a:xfrm>
            <a:off x="5561134" y="4622868"/>
            <a:ext cx="484632" cy="978408"/>
          </a:xfrm>
          <a:prstGeom prst="up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2" name="矢印: 上 11">
            <a:extLst>
              <a:ext uri="{FF2B5EF4-FFF2-40B4-BE49-F238E27FC236}">
                <a16:creationId xmlns:a16="http://schemas.microsoft.com/office/drawing/2014/main" id="{DE88C176-242F-4825-9CF1-3A723FA4D85B}"/>
              </a:ext>
            </a:extLst>
          </p:cNvPr>
          <p:cNvSpPr/>
          <p:nvPr/>
        </p:nvSpPr>
        <p:spPr>
          <a:xfrm>
            <a:off x="2681765" y="4593049"/>
            <a:ext cx="484632" cy="978408"/>
          </a:xfrm>
          <a:prstGeom prst="up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dirty="0"/>
          </a:p>
        </p:txBody>
      </p:sp>
      <p:sp>
        <p:nvSpPr>
          <p:cNvPr id="14" name="矢印: 上 13">
            <a:extLst>
              <a:ext uri="{FF2B5EF4-FFF2-40B4-BE49-F238E27FC236}">
                <a16:creationId xmlns:a16="http://schemas.microsoft.com/office/drawing/2014/main" id="{E9BBD579-1F2B-44CC-92E2-2B88378FFB11}"/>
              </a:ext>
            </a:extLst>
          </p:cNvPr>
          <p:cNvSpPr/>
          <p:nvPr/>
        </p:nvSpPr>
        <p:spPr>
          <a:xfrm>
            <a:off x="3855236" y="2039217"/>
            <a:ext cx="983294" cy="832925"/>
          </a:xfrm>
          <a:prstGeom prst="upArrow">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15" name="タイトル 1">
            <a:extLst>
              <a:ext uri="{FF2B5EF4-FFF2-40B4-BE49-F238E27FC236}">
                <a16:creationId xmlns:a16="http://schemas.microsoft.com/office/drawing/2014/main" id="{53152D6E-404B-4C6A-92D0-89113F2679F1}"/>
              </a:ext>
            </a:extLst>
          </p:cNvPr>
          <p:cNvSpPr txBox="1">
            <a:spLocks/>
          </p:cNvSpPr>
          <p:nvPr/>
        </p:nvSpPr>
        <p:spPr>
          <a:xfrm>
            <a:off x="0" y="153202"/>
            <a:ext cx="9144000" cy="53602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ja-JP" altLang="en-US" sz="2400" dirty="0"/>
              <a:t>強度行動障害のある人に対する地域生活の保障と人材養成の意義</a:t>
            </a:r>
          </a:p>
        </p:txBody>
      </p:sp>
    </p:spTree>
    <p:extLst>
      <p:ext uri="{BB962C8B-B14F-4D97-AF65-F5344CB8AC3E}">
        <p14:creationId xmlns:p14="http://schemas.microsoft.com/office/powerpoint/2010/main" val="6402695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F5518B-08C3-4B07-B692-747C1489D186}"/>
              </a:ext>
            </a:extLst>
          </p:cNvPr>
          <p:cNvSpPr>
            <a:spLocks noGrp="1"/>
          </p:cNvSpPr>
          <p:nvPr>
            <p:ph type="title"/>
          </p:nvPr>
        </p:nvSpPr>
        <p:spPr/>
        <p:txBody>
          <a:bodyPr/>
          <a:lstStyle/>
          <a:p>
            <a:r>
              <a:rPr kumimoji="1" lang="en-US" altLang="ja-JP" dirty="0"/>
              <a:t>【</a:t>
            </a:r>
            <a:r>
              <a:rPr kumimoji="1" lang="ja-JP" altLang="en-US" dirty="0"/>
              <a:t>目的</a:t>
            </a:r>
            <a:r>
              <a:rPr kumimoji="1" lang="en-US" altLang="ja-JP" dirty="0"/>
              <a:t>】</a:t>
            </a:r>
            <a:endParaRPr kumimoji="1" lang="ja-JP" altLang="en-US" dirty="0"/>
          </a:p>
        </p:txBody>
      </p:sp>
      <p:sp>
        <p:nvSpPr>
          <p:cNvPr id="3" name="コンテンツ プレースホルダー 2">
            <a:extLst>
              <a:ext uri="{FF2B5EF4-FFF2-40B4-BE49-F238E27FC236}">
                <a16:creationId xmlns:a16="http://schemas.microsoft.com/office/drawing/2014/main" id="{C181E130-BFA5-43D8-B197-7320D11A6A1A}"/>
              </a:ext>
            </a:extLst>
          </p:cNvPr>
          <p:cNvSpPr>
            <a:spLocks noGrp="1"/>
          </p:cNvSpPr>
          <p:nvPr>
            <p:ph idx="1"/>
          </p:nvPr>
        </p:nvSpPr>
        <p:spPr>
          <a:xfrm>
            <a:off x="318052" y="1865381"/>
            <a:ext cx="8507896" cy="4351338"/>
          </a:xfrm>
        </p:spPr>
        <p:txBody>
          <a:bodyPr>
            <a:normAutofit lnSpcReduction="10000"/>
          </a:bodyPr>
          <a:lstStyle/>
          <a:p>
            <a:pPr marL="0" indent="0" algn="just">
              <a:lnSpc>
                <a:spcPct val="100000"/>
              </a:lnSpc>
              <a:buNone/>
            </a:pPr>
            <a:r>
              <a:rPr lang="ja-JP" altLang="en-US" sz="2800" kern="100" dirty="0">
                <a:effectLst/>
                <a:latin typeface="Century" panose="02040604050505020304" pitchFamily="18" charset="0"/>
                <a:ea typeface="ＭＳ 明朝" panose="02020609040205080304" pitchFamily="17" charset="-128"/>
                <a:cs typeface="ＭＳ 明朝" panose="02020609040205080304" pitchFamily="17" charset="-128"/>
              </a:rPr>
              <a:t>〇</a:t>
            </a:r>
            <a:r>
              <a:rPr lang="ja-JP" altLang="ja-JP" sz="2800" kern="100" dirty="0">
                <a:effectLst/>
                <a:latin typeface="Century" panose="02040604050505020304" pitchFamily="18" charset="0"/>
                <a:ea typeface="ＭＳ 明朝" panose="02020609040205080304" pitchFamily="17" charset="-128"/>
                <a:cs typeface="ＭＳ 明朝" panose="02020609040205080304" pitchFamily="17" charset="-128"/>
              </a:rPr>
              <a:t>研究</a:t>
            </a:r>
            <a:r>
              <a:rPr lang="en-US" altLang="ja-JP" sz="2800" kern="100" dirty="0">
                <a:effectLst/>
                <a:latin typeface="Century" panose="02040604050505020304" pitchFamily="18" charset="0"/>
                <a:ea typeface="ＭＳ 明朝" panose="02020609040205080304" pitchFamily="17" charset="-128"/>
                <a:cs typeface="ＭＳ 明朝" panose="02020609040205080304" pitchFamily="17" charset="-128"/>
              </a:rPr>
              <a:t>1</a:t>
            </a:r>
            <a:r>
              <a:rPr lang="ja-JP" altLang="ja-JP" sz="2800" kern="100" dirty="0">
                <a:effectLst/>
                <a:latin typeface="Century" panose="02040604050505020304" pitchFamily="18" charset="0"/>
                <a:ea typeface="ＭＳ 明朝" panose="02020609040205080304" pitchFamily="17" charset="-128"/>
                <a:cs typeface="ＭＳ 明朝" panose="02020609040205080304" pitchFamily="17" charset="-128"/>
              </a:rPr>
              <a:t>　</a:t>
            </a:r>
            <a:endParaRPr lang="en-US" altLang="ja-JP" sz="2800" kern="100" dirty="0">
              <a:effectLst/>
              <a:latin typeface="Century" panose="02040604050505020304" pitchFamily="18" charset="0"/>
              <a:ea typeface="ＭＳ 明朝" panose="02020609040205080304" pitchFamily="17" charset="-128"/>
              <a:cs typeface="ＭＳ 明朝" panose="02020609040205080304" pitchFamily="17" charset="-128"/>
            </a:endParaRPr>
          </a:p>
          <a:p>
            <a:pPr marL="0" indent="0" algn="just">
              <a:lnSpc>
                <a:spcPct val="100000"/>
              </a:lnSpc>
              <a:buNone/>
            </a:pPr>
            <a:r>
              <a:rPr lang="ja-JP" altLang="ja-JP" sz="2800" kern="100" dirty="0">
                <a:effectLst/>
                <a:latin typeface="Century" panose="02040604050505020304" pitchFamily="18" charset="0"/>
                <a:ea typeface="ＭＳ 明朝" panose="02020609040205080304" pitchFamily="17" charset="-128"/>
                <a:cs typeface="ＭＳ 明朝" panose="02020609040205080304" pitchFamily="17" charset="-128"/>
              </a:rPr>
              <a:t>強度行動障害がある人への支援において、良好な成果をもたらす要因や条件の分析</a:t>
            </a:r>
            <a:endPar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lnSpc>
                <a:spcPct val="100000"/>
              </a:lnSpc>
              <a:buNone/>
            </a:pPr>
            <a:r>
              <a:rPr lang="ja-JP" altLang="en-US" sz="2800" kern="100" dirty="0">
                <a:effectLst/>
                <a:latin typeface="Century" panose="02040604050505020304" pitchFamily="18" charset="0"/>
                <a:ea typeface="ＭＳ 明朝" panose="02020609040205080304" pitchFamily="17" charset="-128"/>
                <a:cs typeface="ＭＳ 明朝" panose="02020609040205080304" pitchFamily="17" charset="-128"/>
              </a:rPr>
              <a:t>〇</a:t>
            </a:r>
            <a:r>
              <a:rPr lang="ja-JP" altLang="ja-JP" sz="2800" kern="100" dirty="0">
                <a:effectLst/>
                <a:latin typeface="Century" panose="02040604050505020304" pitchFamily="18" charset="0"/>
                <a:ea typeface="ＭＳ 明朝" panose="02020609040205080304" pitchFamily="17" charset="-128"/>
                <a:cs typeface="ＭＳ 明朝" panose="02020609040205080304" pitchFamily="17" charset="-128"/>
              </a:rPr>
              <a:t>研究</a:t>
            </a:r>
            <a:r>
              <a:rPr lang="en-US" altLang="ja-JP" sz="2800" kern="100" dirty="0">
                <a:effectLst/>
                <a:latin typeface="Century" panose="02040604050505020304" pitchFamily="18" charset="0"/>
                <a:ea typeface="ＭＳ 明朝" panose="02020609040205080304" pitchFamily="17" charset="-128"/>
                <a:cs typeface="ＭＳ 明朝" panose="02020609040205080304" pitchFamily="17" charset="-128"/>
              </a:rPr>
              <a:t>2</a:t>
            </a:r>
            <a:endParaRPr lang="en-US" altLang="ja-JP" sz="2800" kern="100" dirty="0">
              <a:latin typeface="Century" panose="02040604050505020304" pitchFamily="18" charset="0"/>
              <a:ea typeface="ＭＳ 明朝" panose="02020609040205080304" pitchFamily="17" charset="-128"/>
              <a:cs typeface="ＭＳ 明朝" panose="02020609040205080304" pitchFamily="17" charset="-128"/>
            </a:endParaRPr>
          </a:p>
          <a:p>
            <a:pPr marL="0" indent="0" algn="just">
              <a:lnSpc>
                <a:spcPct val="100000"/>
              </a:lnSpc>
              <a:buNone/>
            </a:pPr>
            <a:r>
              <a:rPr lang="ja-JP" altLang="ja-JP" sz="2800" kern="100" dirty="0">
                <a:effectLst/>
                <a:latin typeface="Century" panose="02040604050505020304" pitchFamily="18" charset="0"/>
                <a:ea typeface="ＭＳ 明朝" panose="02020609040205080304" pitchFamily="17" charset="-128"/>
                <a:cs typeface="ＭＳ 明朝" panose="02020609040205080304" pitchFamily="17" charset="-128"/>
              </a:rPr>
              <a:t>強度行動障害のある人への直接的支援と平行した家族支援のあり方の解明</a:t>
            </a:r>
            <a:endPar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lnSpc>
                <a:spcPct val="100000"/>
              </a:lnSpc>
              <a:buNone/>
            </a:pPr>
            <a:r>
              <a:rPr lang="ja-JP" altLang="en-US" sz="2800" kern="100" dirty="0">
                <a:effectLst/>
                <a:latin typeface="Century" panose="02040604050505020304" pitchFamily="18" charset="0"/>
                <a:ea typeface="ＭＳ 明朝" panose="02020609040205080304" pitchFamily="17" charset="-128"/>
                <a:cs typeface="ＭＳ 明朝" panose="02020609040205080304" pitchFamily="17" charset="-128"/>
              </a:rPr>
              <a:t>〇</a:t>
            </a:r>
            <a:r>
              <a:rPr lang="ja-JP" altLang="ja-JP" sz="2800" kern="100" dirty="0">
                <a:effectLst/>
                <a:latin typeface="Century" panose="02040604050505020304" pitchFamily="18" charset="0"/>
                <a:ea typeface="ＭＳ 明朝" panose="02020609040205080304" pitchFamily="17" charset="-128"/>
                <a:cs typeface="ＭＳ 明朝" panose="02020609040205080304" pitchFamily="17" charset="-128"/>
              </a:rPr>
              <a:t>研究</a:t>
            </a:r>
            <a:r>
              <a:rPr lang="en-US" altLang="ja-JP" sz="2800" kern="100" dirty="0">
                <a:effectLst/>
                <a:latin typeface="Century" panose="02040604050505020304" pitchFamily="18" charset="0"/>
                <a:ea typeface="ＭＳ 明朝" panose="02020609040205080304" pitchFamily="17" charset="-128"/>
                <a:cs typeface="ＭＳ 明朝" panose="02020609040205080304" pitchFamily="17" charset="-128"/>
              </a:rPr>
              <a:t>3</a:t>
            </a:r>
          </a:p>
          <a:p>
            <a:pPr marL="0" indent="0" algn="just">
              <a:lnSpc>
                <a:spcPct val="100000"/>
              </a:lnSpc>
              <a:buNone/>
            </a:pPr>
            <a:r>
              <a:rPr lang="ja-JP" altLang="ja-JP" sz="2800" kern="100" dirty="0">
                <a:effectLst/>
                <a:latin typeface="Century" panose="02040604050505020304" pitchFamily="18" charset="0"/>
                <a:ea typeface="ＭＳ 明朝" panose="02020609040205080304" pitchFamily="17" charset="-128"/>
                <a:cs typeface="ＭＳ 明朝" panose="02020609040205080304" pitchFamily="17" charset="-128"/>
              </a:rPr>
              <a:t>人材養成の観点から支援現場に即した強度行動障害の研修効果とその課題の検討</a:t>
            </a:r>
            <a:endParaRPr kumimoji="1" lang="ja-JP" altLang="en-US" dirty="0"/>
          </a:p>
        </p:txBody>
      </p:sp>
      <p:sp>
        <p:nvSpPr>
          <p:cNvPr id="4" name="スライド番号プレースホルダー 3">
            <a:extLst>
              <a:ext uri="{FF2B5EF4-FFF2-40B4-BE49-F238E27FC236}">
                <a16:creationId xmlns:a16="http://schemas.microsoft.com/office/drawing/2014/main" id="{29C36DE1-6394-4D51-8CA6-75DF668235F1}"/>
              </a:ext>
            </a:extLst>
          </p:cNvPr>
          <p:cNvSpPr>
            <a:spLocks noGrp="1"/>
          </p:cNvSpPr>
          <p:nvPr>
            <p:ph type="sldNum" sz="quarter" idx="12"/>
          </p:nvPr>
        </p:nvSpPr>
        <p:spPr/>
        <p:txBody>
          <a:bodyPr/>
          <a:lstStyle/>
          <a:p>
            <a:fld id="{6818B9AD-B9F2-4E41-8859-A4D29C5D1112}" type="slidenum">
              <a:rPr kumimoji="1" lang="ja-JP" altLang="en-US" smtClean="0"/>
              <a:t>15</a:t>
            </a:fld>
            <a:endParaRPr kumimoji="1" lang="ja-JP" altLang="en-US"/>
          </a:p>
        </p:txBody>
      </p:sp>
    </p:spTree>
    <p:extLst>
      <p:ext uri="{BB962C8B-B14F-4D97-AF65-F5344CB8AC3E}">
        <p14:creationId xmlns:p14="http://schemas.microsoft.com/office/powerpoint/2010/main" val="1435171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AB0A7C3-7B8A-4E85-8FF6-504F8DCEDEB8}"/>
              </a:ext>
            </a:extLst>
          </p:cNvPr>
          <p:cNvSpPr>
            <a:spLocks noGrp="1"/>
          </p:cNvSpPr>
          <p:nvPr>
            <p:ph type="title"/>
          </p:nvPr>
        </p:nvSpPr>
        <p:spPr>
          <a:xfrm>
            <a:off x="628650" y="365127"/>
            <a:ext cx="7886700" cy="681796"/>
          </a:xfrm>
        </p:spPr>
        <p:txBody>
          <a:bodyPr>
            <a:normAutofit fontScale="90000"/>
          </a:bodyPr>
          <a:lstStyle/>
          <a:p>
            <a:pPr algn="ctr"/>
            <a:r>
              <a:rPr kumimoji="1" lang="ja-JP" altLang="en-US" dirty="0"/>
              <a:t>生活を支える基本的な要因</a:t>
            </a:r>
          </a:p>
        </p:txBody>
      </p:sp>
      <p:graphicFrame>
        <p:nvGraphicFramePr>
          <p:cNvPr id="5" name="コンテンツ プレースホルダー 4">
            <a:extLst>
              <a:ext uri="{FF2B5EF4-FFF2-40B4-BE49-F238E27FC236}">
                <a16:creationId xmlns:a16="http://schemas.microsoft.com/office/drawing/2014/main" id="{2BB198E3-9BF5-4F5D-84C9-220118ECD809}"/>
              </a:ext>
            </a:extLst>
          </p:cNvPr>
          <p:cNvGraphicFramePr>
            <a:graphicFrameLocks noGrp="1"/>
          </p:cNvGraphicFramePr>
          <p:nvPr>
            <p:ph idx="1"/>
            <p:extLst>
              <p:ext uri="{D42A27DB-BD31-4B8C-83A1-F6EECF244321}">
                <p14:modId xmlns:p14="http://schemas.microsoft.com/office/powerpoint/2010/main" val="1442366456"/>
              </p:ext>
            </p:extLst>
          </p:nvPr>
        </p:nvGraphicFramePr>
        <p:xfrm>
          <a:off x="119269" y="1444488"/>
          <a:ext cx="8772939" cy="3339547"/>
        </p:xfrm>
        <a:graphic>
          <a:graphicData uri="http://schemas.openxmlformats.org/drawingml/2006/table">
            <a:tbl>
              <a:tblPr firstRow="1" firstCol="1" bandRow="1"/>
              <a:tblGrid>
                <a:gridCol w="3551583">
                  <a:extLst>
                    <a:ext uri="{9D8B030D-6E8A-4147-A177-3AD203B41FA5}">
                      <a16:colId xmlns:a16="http://schemas.microsoft.com/office/drawing/2014/main" val="1222265756"/>
                    </a:ext>
                  </a:extLst>
                </a:gridCol>
                <a:gridCol w="5221356">
                  <a:extLst>
                    <a:ext uri="{9D8B030D-6E8A-4147-A177-3AD203B41FA5}">
                      <a16:colId xmlns:a16="http://schemas.microsoft.com/office/drawing/2014/main" val="3251106983"/>
                    </a:ext>
                  </a:extLst>
                </a:gridCol>
              </a:tblGrid>
              <a:tr h="503583">
                <a:tc>
                  <a:txBody>
                    <a:bodyPr/>
                    <a:lstStyle/>
                    <a:p>
                      <a:pPr algn="ctr"/>
                      <a:r>
                        <a:rPr lang="ja-JP" sz="2400" kern="100" dirty="0">
                          <a:effectLst/>
                          <a:latin typeface="Century" panose="02040604050505020304" pitchFamily="18" charset="0"/>
                          <a:ea typeface="ＭＳ 明朝" panose="02020609040205080304" pitchFamily="17" charset="-128"/>
                          <a:cs typeface="Times New Roman" panose="02020603050405020304" pitchFamily="18" charset="0"/>
                        </a:rPr>
                        <a:t>内容</a:t>
                      </a:r>
                    </a:p>
                  </a:txBody>
                  <a:tcPr marL="68580" marR="68580" marT="0" marB="0" anchor="ctr" anchorCtr="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ja-JP" sz="2400" kern="100" dirty="0">
                          <a:effectLst/>
                          <a:latin typeface="Century" panose="02040604050505020304" pitchFamily="18" charset="0"/>
                          <a:ea typeface="ＭＳ 明朝" panose="02020609040205080304" pitchFamily="17" charset="-128"/>
                          <a:cs typeface="Times New Roman" panose="02020603050405020304" pitchFamily="18" charset="0"/>
                        </a:rPr>
                        <a:t>評価</a:t>
                      </a:r>
                    </a:p>
                  </a:txBody>
                  <a:tcPr marL="68580" marR="68580" marT="0" marB="0" anchor="ctr" anchorCtr="1">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076581825"/>
                  </a:ext>
                </a:extLst>
              </a:tr>
              <a:tr h="2835964">
                <a:tc>
                  <a:txBody>
                    <a:bodyPr/>
                    <a:lstStyle/>
                    <a:p>
                      <a:pPr algn="just"/>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①：安定して通える日中活動</a:t>
                      </a:r>
                    </a:p>
                    <a:p>
                      <a:pPr algn="just"/>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②：居住内の物理的構造化</a:t>
                      </a:r>
                    </a:p>
                    <a:p>
                      <a:pPr algn="just"/>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③：一人で過ごせる活動</a:t>
                      </a:r>
                    </a:p>
                    <a:p>
                      <a:pPr algn="just"/>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④：確固としたスケジュール</a:t>
                      </a:r>
                    </a:p>
                    <a:p>
                      <a:pPr algn="just"/>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⑤：移動手段の確保</a:t>
                      </a:r>
                    </a:p>
                    <a:p>
                      <a:pPr algn="just"/>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⑥：家族の心理的サポート</a:t>
                      </a:r>
                    </a:p>
                    <a:p>
                      <a:pPr algn="just"/>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⑦：信頼できる専門家の存在</a:t>
                      </a:r>
                    </a:p>
                    <a:p>
                      <a:pPr algn="just"/>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⑧：居宅系サービス利用</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概ねある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部分的にある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ない</a:t>
                      </a:r>
                    </a:p>
                    <a:p>
                      <a:pPr algn="just"/>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概ねある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部分的にある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ない</a:t>
                      </a:r>
                    </a:p>
                    <a:p>
                      <a:pPr algn="just"/>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概ねある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部分的にある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ない</a:t>
                      </a:r>
                    </a:p>
                    <a:p>
                      <a:pPr algn="just"/>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概ねある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部分的にある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ない</a:t>
                      </a:r>
                    </a:p>
                    <a:p>
                      <a:pPr algn="just"/>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概ねある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部分的にある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ない</a:t>
                      </a:r>
                    </a:p>
                    <a:p>
                      <a:pPr algn="just"/>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概ねある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部分的にある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ない</a:t>
                      </a:r>
                    </a:p>
                    <a:p>
                      <a:pPr algn="just"/>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概ねある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部分的にある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ない</a:t>
                      </a:r>
                    </a:p>
                    <a:p>
                      <a:pPr algn="just"/>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概ねある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部分的にある　</a:t>
                      </a:r>
                      <a:r>
                        <a:rPr lang="en-US" sz="20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ない</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35171832"/>
                  </a:ext>
                </a:extLst>
              </a:tr>
            </a:tbl>
          </a:graphicData>
        </a:graphic>
      </p:graphicFrame>
      <p:sp>
        <p:nvSpPr>
          <p:cNvPr id="3" name="スライド番号プレースホルダー 2">
            <a:extLst>
              <a:ext uri="{FF2B5EF4-FFF2-40B4-BE49-F238E27FC236}">
                <a16:creationId xmlns:a16="http://schemas.microsoft.com/office/drawing/2014/main" id="{34020A55-085B-4DF2-8A43-C40968520769}"/>
              </a:ext>
            </a:extLst>
          </p:cNvPr>
          <p:cNvSpPr>
            <a:spLocks noGrp="1"/>
          </p:cNvSpPr>
          <p:nvPr>
            <p:ph type="sldNum" sz="quarter" idx="12"/>
          </p:nvPr>
        </p:nvSpPr>
        <p:spPr/>
        <p:txBody>
          <a:bodyPr/>
          <a:lstStyle/>
          <a:p>
            <a:fld id="{6818B9AD-B9F2-4E41-8859-A4D29C5D1112}" type="slidenum">
              <a:rPr kumimoji="1" lang="ja-JP" altLang="en-US" smtClean="0"/>
              <a:t>16</a:t>
            </a:fld>
            <a:endParaRPr kumimoji="1" lang="ja-JP" altLang="en-US"/>
          </a:p>
        </p:txBody>
      </p:sp>
    </p:spTree>
    <p:extLst>
      <p:ext uri="{BB962C8B-B14F-4D97-AF65-F5344CB8AC3E}">
        <p14:creationId xmlns:p14="http://schemas.microsoft.com/office/powerpoint/2010/main" val="14466397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コンテンツ プレースホルダー 3">
            <a:extLst>
              <a:ext uri="{FF2B5EF4-FFF2-40B4-BE49-F238E27FC236}">
                <a16:creationId xmlns:a16="http://schemas.microsoft.com/office/drawing/2014/main" id="{0AFEC7AD-AC05-4BD3-BC6A-B169BB67EB1A}"/>
              </a:ext>
            </a:extLst>
          </p:cNvPr>
          <p:cNvPicPr>
            <a:picLocks noGrp="1" noChangeAspect="1"/>
          </p:cNvPicPr>
          <p:nvPr>
            <p:ph idx="1"/>
          </p:nvPr>
        </p:nvPicPr>
        <p:blipFill>
          <a:blip r:embed="rId2"/>
          <a:stretch>
            <a:fillRect/>
          </a:stretch>
        </p:blipFill>
        <p:spPr>
          <a:xfrm>
            <a:off x="349047" y="331304"/>
            <a:ext cx="8329732" cy="6161570"/>
          </a:xfrm>
          <a:prstGeom prst="rect">
            <a:avLst/>
          </a:prstGeom>
        </p:spPr>
      </p:pic>
      <p:sp>
        <p:nvSpPr>
          <p:cNvPr id="2" name="スライド番号プレースホルダー 1">
            <a:extLst>
              <a:ext uri="{FF2B5EF4-FFF2-40B4-BE49-F238E27FC236}">
                <a16:creationId xmlns:a16="http://schemas.microsoft.com/office/drawing/2014/main" id="{CAE69E39-A745-4553-A955-CC48CF15FD9B}"/>
              </a:ext>
            </a:extLst>
          </p:cNvPr>
          <p:cNvSpPr>
            <a:spLocks noGrp="1"/>
          </p:cNvSpPr>
          <p:nvPr>
            <p:ph type="sldNum" sz="quarter" idx="12"/>
          </p:nvPr>
        </p:nvSpPr>
        <p:spPr/>
        <p:txBody>
          <a:bodyPr/>
          <a:lstStyle/>
          <a:p>
            <a:fld id="{6818B9AD-B9F2-4E41-8859-A4D29C5D1112}" type="slidenum">
              <a:rPr kumimoji="1" lang="ja-JP" altLang="en-US" smtClean="0"/>
              <a:t>17</a:t>
            </a:fld>
            <a:endParaRPr kumimoji="1" lang="ja-JP" altLang="en-US"/>
          </a:p>
        </p:txBody>
      </p:sp>
    </p:spTree>
    <p:extLst>
      <p:ext uri="{BB962C8B-B14F-4D97-AF65-F5344CB8AC3E}">
        <p14:creationId xmlns:p14="http://schemas.microsoft.com/office/powerpoint/2010/main" val="277220695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E32088-6C0C-436D-8221-3BB7FDFA70C2}"/>
              </a:ext>
            </a:extLst>
          </p:cNvPr>
          <p:cNvSpPr>
            <a:spLocks noGrp="1"/>
          </p:cNvSpPr>
          <p:nvPr>
            <p:ph type="title"/>
          </p:nvPr>
        </p:nvSpPr>
        <p:spPr>
          <a:xfrm>
            <a:off x="628650" y="20389"/>
            <a:ext cx="7886700" cy="685110"/>
          </a:xfrm>
        </p:spPr>
        <p:txBody>
          <a:bodyPr>
            <a:normAutofit fontScale="90000"/>
          </a:bodyPr>
          <a:lstStyle/>
          <a:p>
            <a:r>
              <a:rPr kumimoji="1" lang="ja-JP" altLang="en-US" dirty="0"/>
              <a:t>研究</a:t>
            </a:r>
            <a:r>
              <a:rPr kumimoji="1" lang="en-US" altLang="ja-JP" dirty="0"/>
              <a:t>1</a:t>
            </a:r>
            <a:r>
              <a:rPr kumimoji="1" lang="ja-JP" altLang="en-US" dirty="0"/>
              <a:t>の考察</a:t>
            </a:r>
          </a:p>
        </p:txBody>
      </p:sp>
      <p:sp>
        <p:nvSpPr>
          <p:cNvPr id="3" name="コンテンツ プレースホルダー 2">
            <a:extLst>
              <a:ext uri="{FF2B5EF4-FFF2-40B4-BE49-F238E27FC236}">
                <a16:creationId xmlns:a16="http://schemas.microsoft.com/office/drawing/2014/main" id="{BF156B90-A704-40CB-B0D7-60116FF098DA}"/>
              </a:ext>
            </a:extLst>
          </p:cNvPr>
          <p:cNvSpPr>
            <a:spLocks noGrp="1"/>
          </p:cNvSpPr>
          <p:nvPr>
            <p:ph idx="1"/>
          </p:nvPr>
        </p:nvSpPr>
        <p:spPr>
          <a:xfrm>
            <a:off x="106017" y="596349"/>
            <a:ext cx="8945218" cy="6241262"/>
          </a:xfrm>
        </p:spPr>
        <p:txBody>
          <a:bodyPr>
            <a:noAutofit/>
          </a:bodyPr>
          <a:lstStyle/>
          <a:p>
            <a:pPr marL="0" indent="0" algn="just">
              <a:lnSpc>
                <a:spcPct val="120000"/>
              </a:lnSpc>
              <a:buNone/>
            </a:pPr>
            <a:r>
              <a:rPr lang="ja-JP" altLang="en-US" sz="2400" kern="10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研究</a:t>
            </a:r>
            <a:r>
              <a:rPr lang="en-US"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1</a:t>
            </a:r>
            <a:r>
              <a:rPr lang="ja-JP"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の事例はいずれも、危機的状態時および介入初期では、日中活動が充足している</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状態ではなかった。日常生活で重要となるのは、ある程度固定化した日課、個別の空間や活動の確保、健康や安全に配慮が行き届く支援体制が存在していることである。安定して通える日中活動の場（学校や通所施設）がない場合は、生活の拠点（多くは家庭内）に出向き訪問する</a:t>
            </a:r>
            <a:r>
              <a:rPr lang="ja-JP" altLang="ja-JP" sz="24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アウトリーチの動き</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が問われる状況となる。</a:t>
            </a:r>
            <a:endPar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lnSpc>
                <a:spcPct val="120000"/>
              </a:lnSpc>
              <a:buNone/>
            </a:pP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　直接</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支援を行う教員や施設職員</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と、</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特別支援教育コーディネーターや相談支援専門員などの間接支援を行う職種とを有機的に機能させる必要がある。</a:t>
            </a:r>
            <a:r>
              <a:rPr lang="ja-JP" altLang="en-US" sz="2400" kern="100" dirty="0">
                <a:latin typeface="Century" panose="02040604050505020304" pitchFamily="18" charset="0"/>
                <a:ea typeface="ＭＳ 明朝" panose="02020609040205080304" pitchFamily="17" charset="-128"/>
                <a:cs typeface="Times New Roman" panose="02020603050405020304" pitchFamily="18" charset="0"/>
              </a:rPr>
              <a:t>また</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2400" b="1"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a:t>
            </a:r>
            <a:r>
              <a:rPr lang="ja-JP" altLang="ja-JP" sz="24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行動援護</a:t>
            </a:r>
            <a:r>
              <a:rPr lang="ja-JP" altLang="en-US" sz="24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というガイドヘルプサービスが重要な機能を果たしていることを確認した</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このことは、</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何らかの行動障害があっても、それぞれの地域での生活を支援することが重要であるといえる。</a:t>
            </a:r>
            <a:endPar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lnSpc>
                <a:spcPct val="120000"/>
              </a:lnSpc>
              <a:buNone/>
            </a:pPr>
            <a:endPar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B967FAC5-2703-4DCE-956F-2BCF8D5A74A9}"/>
              </a:ext>
            </a:extLst>
          </p:cNvPr>
          <p:cNvSpPr>
            <a:spLocks noGrp="1"/>
          </p:cNvSpPr>
          <p:nvPr>
            <p:ph type="sldNum" sz="quarter" idx="12"/>
          </p:nvPr>
        </p:nvSpPr>
        <p:spPr/>
        <p:txBody>
          <a:bodyPr/>
          <a:lstStyle/>
          <a:p>
            <a:fld id="{6818B9AD-B9F2-4E41-8859-A4D29C5D1112}" type="slidenum">
              <a:rPr kumimoji="1" lang="ja-JP" altLang="en-US" smtClean="0"/>
              <a:t>18</a:t>
            </a:fld>
            <a:endParaRPr kumimoji="1" lang="ja-JP" altLang="en-US"/>
          </a:p>
        </p:txBody>
      </p:sp>
    </p:spTree>
    <p:extLst>
      <p:ext uri="{BB962C8B-B14F-4D97-AF65-F5344CB8AC3E}">
        <p14:creationId xmlns:p14="http://schemas.microsoft.com/office/powerpoint/2010/main" val="3519978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962C148-1839-4A47-A1D9-4535281ED0B7}"/>
              </a:ext>
            </a:extLst>
          </p:cNvPr>
          <p:cNvSpPr>
            <a:spLocks noGrp="1"/>
          </p:cNvSpPr>
          <p:nvPr>
            <p:ph type="title"/>
          </p:nvPr>
        </p:nvSpPr>
        <p:spPr>
          <a:xfrm>
            <a:off x="218661" y="178904"/>
            <a:ext cx="8706678" cy="721552"/>
          </a:xfrm>
        </p:spPr>
        <p:txBody>
          <a:bodyPr>
            <a:normAutofit/>
          </a:bodyPr>
          <a:lstStyle/>
          <a:p>
            <a:r>
              <a:rPr kumimoji="1" lang="en-US" altLang="ja-JP" sz="3600" dirty="0"/>
              <a:t>Ⅲ</a:t>
            </a:r>
            <a:r>
              <a:rPr kumimoji="1" lang="ja-JP" altLang="en-US" sz="3600" dirty="0"/>
              <a:t>　研究</a:t>
            </a:r>
            <a:r>
              <a:rPr kumimoji="1" lang="en-US" altLang="ja-JP" sz="3600" dirty="0"/>
              <a:t>2</a:t>
            </a:r>
            <a:r>
              <a:rPr kumimoji="1" lang="ja-JP" altLang="en-US" sz="3600" dirty="0"/>
              <a:t>　保護者面接による質的研究</a:t>
            </a:r>
          </a:p>
        </p:txBody>
      </p:sp>
      <p:sp>
        <p:nvSpPr>
          <p:cNvPr id="3" name="コンテンツ プレースホルダー 2">
            <a:extLst>
              <a:ext uri="{FF2B5EF4-FFF2-40B4-BE49-F238E27FC236}">
                <a16:creationId xmlns:a16="http://schemas.microsoft.com/office/drawing/2014/main" id="{D7C25625-8885-4EA3-850A-251290F254EA}"/>
              </a:ext>
            </a:extLst>
          </p:cNvPr>
          <p:cNvSpPr>
            <a:spLocks noGrp="1"/>
          </p:cNvSpPr>
          <p:nvPr>
            <p:ph idx="1"/>
          </p:nvPr>
        </p:nvSpPr>
        <p:spPr>
          <a:xfrm>
            <a:off x="145774" y="781878"/>
            <a:ext cx="8905461" cy="6076122"/>
          </a:xfrm>
        </p:spPr>
        <p:txBody>
          <a:bodyPr>
            <a:normAutofit fontScale="92500"/>
          </a:bodyPr>
          <a:lstStyle/>
          <a:p>
            <a:pPr marL="0" indent="0">
              <a:buNone/>
            </a:pPr>
            <a:r>
              <a:rPr kumimoji="1" lang="en-US" altLang="ja-JP" sz="3200" dirty="0"/>
              <a:t>1</a:t>
            </a:r>
            <a:r>
              <a:rPr kumimoji="1" lang="ja-JP" altLang="en-US" sz="3200" dirty="0"/>
              <a:t>　目的</a:t>
            </a:r>
            <a:endParaRPr kumimoji="1" lang="en-US" altLang="ja-JP" sz="3200" dirty="0"/>
          </a:p>
          <a:p>
            <a:pPr marL="0" indent="0">
              <a:lnSpc>
                <a:spcPct val="120000"/>
              </a:lnSpc>
              <a:buNone/>
            </a:pPr>
            <a:r>
              <a:rPr lang="ja-JP" altLang="ja-JP" sz="3200" kern="100" dirty="0">
                <a:effectLst/>
                <a:latin typeface="Century" panose="02040604050505020304" pitchFamily="18" charset="0"/>
                <a:ea typeface="ＭＳ 明朝" panose="02020609040205080304" pitchFamily="17" charset="-128"/>
                <a:cs typeface="ＭＳ 明朝" panose="02020609040205080304" pitchFamily="17" charset="-128"/>
              </a:rPr>
              <a:t>強度行動障害のある人への直接的支援と平行した家族支援のあり方の解明</a:t>
            </a:r>
            <a:endParaRPr lang="ja-JP" altLang="ja-JP" sz="32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buNone/>
            </a:pPr>
            <a:endParaRPr lang="en-US" altLang="ja-JP" sz="3200" dirty="0"/>
          </a:p>
          <a:p>
            <a:pPr marL="0" indent="0">
              <a:lnSpc>
                <a:spcPct val="120000"/>
              </a:lnSpc>
              <a:buNone/>
            </a:pPr>
            <a:r>
              <a:rPr kumimoji="1" lang="en-US" altLang="ja-JP" sz="3200" dirty="0"/>
              <a:t>2</a:t>
            </a:r>
            <a:r>
              <a:rPr kumimoji="1" lang="ja-JP" altLang="en-US" sz="3200" dirty="0"/>
              <a:t>　方法</a:t>
            </a:r>
            <a:endParaRPr kumimoji="1" lang="en-US" altLang="ja-JP" sz="3200" dirty="0"/>
          </a:p>
          <a:p>
            <a:pPr marL="0" indent="0">
              <a:lnSpc>
                <a:spcPct val="120000"/>
              </a:lnSpc>
              <a:buNone/>
            </a:pPr>
            <a:r>
              <a:rPr lang="ja-JP" altLang="en-US" sz="3200" kern="100" dirty="0">
                <a:latin typeface="Century" panose="02040604050505020304" pitchFamily="18" charset="0"/>
                <a:ea typeface="ＭＳ 明朝" panose="02020609040205080304" pitchFamily="17" charset="-128"/>
                <a:cs typeface="Times New Roman" panose="02020603050405020304" pitchFamily="18" charset="0"/>
              </a:rPr>
              <a:t>対象</a:t>
            </a:r>
            <a:r>
              <a:rPr lang="ja-JP" altLang="en-US" sz="32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情報提供者の選定は、筆者とこれまで関わりのあった当事者縁故法の母親</a:t>
            </a:r>
            <a:r>
              <a:rPr lang="en-US"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人である。なお</a:t>
            </a:r>
            <a:r>
              <a:rPr lang="ja-JP" altLang="en-US" sz="32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強度行動障害のある当事者は、著者が福祉職として直接支援してきた経緯のある当事者であり、筆者とのつながりは</a:t>
            </a:r>
            <a:r>
              <a:rPr lang="en-US"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5</a:t>
            </a:r>
            <a:r>
              <a:rPr lang="ja-JP"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年～</a:t>
            </a:r>
            <a:r>
              <a:rPr lang="en-US"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20</a:t>
            </a:r>
            <a:r>
              <a:rPr lang="ja-JP"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年以上である。</a:t>
            </a:r>
          </a:p>
          <a:p>
            <a:pPr marL="0" indent="0">
              <a:lnSpc>
                <a:spcPct val="120000"/>
              </a:lnSpc>
              <a:buNone/>
            </a:pPr>
            <a:endParaRPr lang="en-US" altLang="ja-JP" sz="3200" dirty="0"/>
          </a:p>
        </p:txBody>
      </p:sp>
      <p:sp>
        <p:nvSpPr>
          <p:cNvPr id="4" name="スライド番号プレースホルダー 3">
            <a:extLst>
              <a:ext uri="{FF2B5EF4-FFF2-40B4-BE49-F238E27FC236}">
                <a16:creationId xmlns:a16="http://schemas.microsoft.com/office/drawing/2014/main" id="{8D878682-9226-4D6F-AE6E-7E2984BDF71B}"/>
              </a:ext>
            </a:extLst>
          </p:cNvPr>
          <p:cNvSpPr>
            <a:spLocks noGrp="1"/>
          </p:cNvSpPr>
          <p:nvPr>
            <p:ph type="sldNum" sz="quarter" idx="12"/>
          </p:nvPr>
        </p:nvSpPr>
        <p:spPr/>
        <p:txBody>
          <a:bodyPr/>
          <a:lstStyle/>
          <a:p>
            <a:fld id="{6818B9AD-B9F2-4E41-8859-A4D29C5D1112}" type="slidenum">
              <a:rPr kumimoji="1" lang="ja-JP" altLang="en-US" smtClean="0"/>
              <a:t>19</a:t>
            </a:fld>
            <a:endParaRPr kumimoji="1" lang="ja-JP" altLang="en-US"/>
          </a:p>
        </p:txBody>
      </p:sp>
    </p:spTree>
    <p:extLst>
      <p:ext uri="{BB962C8B-B14F-4D97-AF65-F5344CB8AC3E}">
        <p14:creationId xmlns:p14="http://schemas.microsoft.com/office/powerpoint/2010/main" val="33440693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91A2E58-152E-4188-965E-1062B0E1AFCC}"/>
              </a:ext>
            </a:extLst>
          </p:cNvPr>
          <p:cNvSpPr>
            <a:spLocks noGrp="1"/>
          </p:cNvSpPr>
          <p:nvPr>
            <p:ph type="title"/>
          </p:nvPr>
        </p:nvSpPr>
        <p:spPr>
          <a:xfrm>
            <a:off x="628650" y="219352"/>
            <a:ext cx="7886700" cy="761309"/>
          </a:xfrm>
        </p:spPr>
        <p:txBody>
          <a:bodyPr/>
          <a:lstStyle/>
          <a:p>
            <a:r>
              <a:rPr kumimoji="1" lang="ja-JP" altLang="en-US" dirty="0"/>
              <a:t>強度行動障害とは</a:t>
            </a:r>
          </a:p>
        </p:txBody>
      </p:sp>
      <p:sp>
        <p:nvSpPr>
          <p:cNvPr id="3" name="コンテンツ プレースホルダー 2">
            <a:extLst>
              <a:ext uri="{FF2B5EF4-FFF2-40B4-BE49-F238E27FC236}">
                <a16:creationId xmlns:a16="http://schemas.microsoft.com/office/drawing/2014/main" id="{402C52DC-CE50-42AD-8BF2-AE793FC36BB6}"/>
              </a:ext>
            </a:extLst>
          </p:cNvPr>
          <p:cNvSpPr>
            <a:spLocks noGrp="1"/>
          </p:cNvSpPr>
          <p:nvPr>
            <p:ph idx="1"/>
          </p:nvPr>
        </p:nvSpPr>
        <p:spPr>
          <a:xfrm>
            <a:off x="198783" y="980662"/>
            <a:ext cx="8746434" cy="5740814"/>
          </a:xfrm>
        </p:spPr>
        <p:txBody>
          <a:bodyPr>
            <a:normAutofit fontScale="85000" lnSpcReduction="10000"/>
          </a:bodyPr>
          <a:lstStyle/>
          <a:p>
            <a:pPr marL="0" indent="0">
              <a:lnSpc>
                <a:spcPct val="110000"/>
              </a:lnSpc>
              <a:buNone/>
            </a:pPr>
            <a:r>
              <a:rPr lang="ja-JP" altLang="en-US"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「強度行動障害」</a:t>
            </a:r>
            <a:r>
              <a:rPr lang="ja-JP"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とは、「直接的他害（噛みつき、頭つき等）や間接的他害（睡眠の乱れ、同一性の保持等）、自傷行為などが、通常考えられない頻度と強度、形式で出現し、その養育環境下では著しく処遇の困難なものをいい、行動的に定義される群である。</a:t>
            </a:r>
            <a:endParaRPr lang="en-US"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nSpc>
                <a:spcPct val="110000"/>
              </a:lnSpc>
              <a:buNone/>
            </a:pPr>
            <a:r>
              <a:rPr lang="ja-JP" altLang="en-US" kern="10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また、家庭にあって通常の育て方をし、かなりの養育努力があっても著しい処遇困難が持続している状態である。つまり、精神医学的な診断とは別に、様々な養育上の努力がなされていても、行動面の問題が継続して状態</a:t>
            </a:r>
            <a:r>
              <a:rPr lang="ja-JP"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」であるとされ、知的障害児者施設などにおいて対応が著しく困難な入所者が存在することを背景として登場した概念であり、わが国の障害福祉施策として誕生した造語である。</a:t>
            </a:r>
            <a:endParaRPr lang="en-US"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nSpc>
                <a:spcPct val="110000"/>
              </a:lnSpc>
              <a:buNone/>
            </a:pPr>
            <a:r>
              <a:rPr lang="ja-JP" altLang="en-US"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強度行動障害の用語が法令用語として初めて用いられたのは、</a:t>
            </a:r>
            <a:r>
              <a:rPr lang="en-US" altLang="ja-JP" kern="100" dirty="0">
                <a:effectLst/>
                <a:latin typeface="Century" panose="02040604050505020304" pitchFamily="18" charset="0"/>
                <a:ea typeface="ＭＳ 明朝" panose="02020609040205080304" pitchFamily="17" charset="-128"/>
                <a:cs typeface="Times New Roman" panose="02020603050405020304" pitchFamily="18" charset="0"/>
              </a:rPr>
              <a:t>1993</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年の</a:t>
            </a:r>
            <a:r>
              <a:rPr lang="ja-JP" altLang="ja-JP"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強度行動障害特別処遇事業</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の開始からである。</a:t>
            </a:r>
          </a:p>
        </p:txBody>
      </p:sp>
      <p:sp>
        <p:nvSpPr>
          <p:cNvPr id="4" name="スライド番号プレースホルダー 3">
            <a:extLst>
              <a:ext uri="{FF2B5EF4-FFF2-40B4-BE49-F238E27FC236}">
                <a16:creationId xmlns:a16="http://schemas.microsoft.com/office/drawing/2014/main" id="{90611857-555B-4A8E-8F3E-C405F105AFB8}"/>
              </a:ext>
            </a:extLst>
          </p:cNvPr>
          <p:cNvSpPr>
            <a:spLocks noGrp="1"/>
          </p:cNvSpPr>
          <p:nvPr>
            <p:ph type="sldNum" sz="quarter" idx="12"/>
          </p:nvPr>
        </p:nvSpPr>
        <p:spPr/>
        <p:txBody>
          <a:bodyPr/>
          <a:lstStyle/>
          <a:p>
            <a:fld id="{6818B9AD-B9F2-4E41-8859-A4D29C5D1112}" type="slidenum">
              <a:rPr kumimoji="1" lang="ja-JP" altLang="en-US" smtClean="0"/>
              <a:t>2</a:t>
            </a:fld>
            <a:endParaRPr kumimoji="1" lang="ja-JP" altLang="en-US"/>
          </a:p>
        </p:txBody>
      </p:sp>
    </p:spTree>
    <p:extLst>
      <p:ext uri="{BB962C8B-B14F-4D97-AF65-F5344CB8AC3E}">
        <p14:creationId xmlns:p14="http://schemas.microsoft.com/office/powerpoint/2010/main" val="14760500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872BE325-CDF2-4B1D-844C-99ABF88FDD0E}"/>
              </a:ext>
            </a:extLst>
          </p:cNvPr>
          <p:cNvSpPr>
            <a:spLocks noGrp="1"/>
          </p:cNvSpPr>
          <p:nvPr>
            <p:ph idx="1"/>
          </p:nvPr>
        </p:nvSpPr>
        <p:spPr>
          <a:xfrm>
            <a:off x="318052" y="1253331"/>
            <a:ext cx="8507896" cy="4034286"/>
          </a:xfrm>
        </p:spPr>
        <p:txBody>
          <a:bodyPr>
            <a:normAutofit/>
          </a:bodyPr>
          <a:lstStyle/>
          <a:p>
            <a:pPr marL="0" indent="0">
              <a:buNone/>
            </a:pPr>
            <a:r>
              <a:rPr lang="en-US" altLang="ja-JP" sz="2800" kern="100" dirty="0">
                <a:effectLst/>
                <a:latin typeface="Century" panose="02040604050505020304" pitchFamily="18" charset="0"/>
                <a:ea typeface="ＭＳ 明朝" panose="02020609040205080304" pitchFamily="17" charset="-128"/>
                <a:cs typeface="Times New Roman" panose="02020603050405020304" pitchFamily="18" charset="0"/>
              </a:rPr>
              <a:t>M-GTA</a:t>
            </a:r>
            <a:r>
              <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rPr>
              <a:t>では分析を緻密に行うため、分析テーマと分析焦点者の</a:t>
            </a:r>
            <a:r>
              <a:rPr lang="en-US" altLang="ja-JP" sz="2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rPr>
              <a:t>点から分析を進める。</a:t>
            </a:r>
            <a:endParaRPr lang="en-US" alt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buNone/>
            </a:pPr>
            <a:endParaRPr lang="en-US" alt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ctr">
              <a:buNone/>
            </a:pPr>
            <a:r>
              <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rPr>
              <a:t>分析テーマ</a:t>
            </a:r>
            <a:endParaRPr lang="en-US" alt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buNone/>
            </a:pPr>
            <a:r>
              <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rPr>
              <a:t>「障害のある子どもを育ててきた経験を通じて獲得する障害受容の認知プロセス」</a:t>
            </a:r>
            <a:endParaRPr lang="en-US" alt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ctr">
              <a:buNone/>
            </a:pPr>
            <a:r>
              <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rPr>
              <a:t>分析焦点者</a:t>
            </a:r>
            <a:endParaRPr lang="en-US" alt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buNone/>
            </a:pPr>
            <a:r>
              <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rPr>
              <a:t>「強度行動障害の子どもをもつ母親」</a:t>
            </a:r>
          </a:p>
        </p:txBody>
      </p:sp>
      <p:sp>
        <p:nvSpPr>
          <p:cNvPr id="2" name="スライド番号プレースホルダー 1">
            <a:extLst>
              <a:ext uri="{FF2B5EF4-FFF2-40B4-BE49-F238E27FC236}">
                <a16:creationId xmlns:a16="http://schemas.microsoft.com/office/drawing/2014/main" id="{8C2D8998-3400-4DDA-81F0-A4BECD714F7B}"/>
              </a:ext>
            </a:extLst>
          </p:cNvPr>
          <p:cNvSpPr>
            <a:spLocks noGrp="1"/>
          </p:cNvSpPr>
          <p:nvPr>
            <p:ph type="sldNum" sz="quarter" idx="12"/>
          </p:nvPr>
        </p:nvSpPr>
        <p:spPr/>
        <p:txBody>
          <a:bodyPr/>
          <a:lstStyle/>
          <a:p>
            <a:fld id="{6818B9AD-B9F2-4E41-8859-A4D29C5D1112}" type="slidenum">
              <a:rPr kumimoji="1" lang="ja-JP" altLang="en-US" smtClean="0"/>
              <a:t>20</a:t>
            </a:fld>
            <a:endParaRPr kumimoji="1" lang="ja-JP" altLang="en-US"/>
          </a:p>
        </p:txBody>
      </p:sp>
    </p:spTree>
    <p:extLst>
      <p:ext uri="{BB962C8B-B14F-4D97-AF65-F5344CB8AC3E}">
        <p14:creationId xmlns:p14="http://schemas.microsoft.com/office/powerpoint/2010/main" val="40588869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A439F1-8AC0-4548-9E3E-CC6D9C48C4AA}"/>
              </a:ext>
            </a:extLst>
          </p:cNvPr>
          <p:cNvSpPr>
            <a:spLocks noGrp="1"/>
          </p:cNvSpPr>
          <p:nvPr>
            <p:ph type="title"/>
          </p:nvPr>
        </p:nvSpPr>
        <p:spPr>
          <a:xfrm>
            <a:off x="628650" y="366501"/>
            <a:ext cx="7886700" cy="791129"/>
          </a:xfrm>
        </p:spPr>
        <p:txBody>
          <a:bodyPr>
            <a:normAutofit/>
          </a:bodyPr>
          <a:lstStyle/>
          <a:p>
            <a:r>
              <a:rPr lang="ja-JP" altLang="ja-JP" kern="100" dirty="0">
                <a:latin typeface="Century" panose="02040604050505020304" pitchFamily="18" charset="0"/>
                <a:ea typeface="ＭＳ 明朝" panose="02020609040205080304" pitchFamily="17" charset="-128"/>
                <a:cs typeface="Times New Roman" panose="02020603050405020304" pitchFamily="18" charset="0"/>
              </a:rPr>
              <a:t>分析結果</a:t>
            </a:r>
            <a:endParaRPr kumimoji="1" lang="ja-JP" altLang="en-US" dirty="0"/>
          </a:p>
        </p:txBody>
      </p:sp>
      <p:sp>
        <p:nvSpPr>
          <p:cNvPr id="3" name="コンテンツ プレースホルダー 2">
            <a:extLst>
              <a:ext uri="{FF2B5EF4-FFF2-40B4-BE49-F238E27FC236}">
                <a16:creationId xmlns:a16="http://schemas.microsoft.com/office/drawing/2014/main" id="{24800619-681F-46B0-BD54-CEEE2787A563}"/>
              </a:ext>
            </a:extLst>
          </p:cNvPr>
          <p:cNvSpPr>
            <a:spLocks noGrp="1"/>
          </p:cNvSpPr>
          <p:nvPr>
            <p:ph idx="1"/>
          </p:nvPr>
        </p:nvSpPr>
        <p:spPr>
          <a:xfrm>
            <a:off x="410817" y="1470990"/>
            <a:ext cx="8348870" cy="4572001"/>
          </a:xfrm>
        </p:spPr>
        <p:txBody>
          <a:bodyPr>
            <a:normAutofit/>
          </a:bodyPr>
          <a:lstStyle/>
          <a:p>
            <a:pPr marL="0" indent="0">
              <a:lnSpc>
                <a:spcPct val="100000"/>
              </a:lnSpc>
              <a:buNone/>
            </a:pPr>
            <a:r>
              <a:rPr lang="ja-JP" altLang="en-US" sz="3600" kern="100" dirty="0">
                <a:latin typeface="Century" panose="02040604050505020304" pitchFamily="18" charset="0"/>
                <a:ea typeface="ＭＳ 明朝" panose="02020609040205080304" pitchFamily="17" charset="-128"/>
                <a:cs typeface="Times New Roman" panose="02020603050405020304" pitchFamily="18" charset="0"/>
              </a:rPr>
              <a:t>　</a:t>
            </a:r>
            <a:r>
              <a:rPr lang="en-US"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31</a:t>
            </a:r>
            <a:r>
              <a:rPr lang="ja-JP"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の概念、</a:t>
            </a:r>
            <a:r>
              <a:rPr lang="en-US"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10</a:t>
            </a:r>
            <a:r>
              <a:rPr lang="ja-JP"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のカテゴリー、</a:t>
            </a:r>
            <a:r>
              <a:rPr lang="en-US"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つのコアカテゴリーが生成された。</a:t>
            </a:r>
            <a:endParaRPr lang="en-US" altLang="ja-JP" sz="36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nSpc>
                <a:spcPct val="100000"/>
              </a:lnSpc>
              <a:buNone/>
            </a:pPr>
            <a:r>
              <a:rPr lang="ja-JP" altLang="en-US" sz="36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分析当初は</a:t>
            </a:r>
            <a:r>
              <a:rPr lang="en-US"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35</a:t>
            </a:r>
            <a:r>
              <a:rPr lang="ja-JP"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の概念数であったが、再度データ</a:t>
            </a:r>
            <a:r>
              <a:rPr lang="ja-JP" altLang="en-US" sz="3600" kern="100" dirty="0">
                <a:latin typeface="Century" panose="02040604050505020304" pitchFamily="18" charset="0"/>
                <a:ea typeface="ＭＳ 明朝" panose="02020609040205080304" pitchFamily="17" charset="-128"/>
                <a:cs typeface="Times New Roman" panose="02020603050405020304" pitchFamily="18" charset="0"/>
              </a:rPr>
              <a:t>（逐語録）</a:t>
            </a:r>
            <a:r>
              <a:rPr lang="ja-JP"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を読み込み、対極例や類似例、ヴァリエーションの状況を</a:t>
            </a:r>
            <a:r>
              <a:rPr lang="ja-JP" altLang="en-US" sz="36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分析ワークシート</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に</a:t>
            </a:r>
            <a:r>
              <a:rPr lang="ja-JP"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整理し</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て</a:t>
            </a:r>
            <a:r>
              <a:rPr lang="en-US"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31</a:t>
            </a:r>
            <a:r>
              <a:rPr lang="ja-JP"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の概念</a:t>
            </a:r>
            <a:r>
              <a:rPr lang="ja-JP" altLang="en-US" sz="3600" kern="100" dirty="0">
                <a:effectLst/>
                <a:latin typeface="Century" panose="02040604050505020304" pitchFamily="18" charset="0"/>
                <a:ea typeface="ＭＳ 明朝" panose="02020609040205080304" pitchFamily="17" charset="-128"/>
                <a:cs typeface="Times New Roman" panose="02020603050405020304" pitchFamily="18" charset="0"/>
              </a:rPr>
              <a:t>を生成</a:t>
            </a:r>
            <a:r>
              <a:rPr lang="ja-JP" altLang="ja-JP" sz="3600" kern="100" dirty="0">
                <a:effectLst/>
                <a:latin typeface="Century" panose="02040604050505020304" pitchFamily="18" charset="0"/>
                <a:ea typeface="ＭＳ 明朝" panose="02020609040205080304" pitchFamily="17" charset="-128"/>
                <a:cs typeface="Times New Roman" panose="02020603050405020304" pitchFamily="18" charset="0"/>
              </a:rPr>
              <a:t>した。</a:t>
            </a:r>
          </a:p>
          <a:p>
            <a:pPr marL="0" indent="0">
              <a:buNone/>
            </a:pPr>
            <a:endParaRPr kumimoji="1" lang="ja-JP" altLang="en-US" dirty="0"/>
          </a:p>
        </p:txBody>
      </p:sp>
      <p:sp>
        <p:nvSpPr>
          <p:cNvPr id="4" name="スライド番号プレースホルダー 3">
            <a:extLst>
              <a:ext uri="{FF2B5EF4-FFF2-40B4-BE49-F238E27FC236}">
                <a16:creationId xmlns:a16="http://schemas.microsoft.com/office/drawing/2014/main" id="{50066E11-0073-41F4-8461-076A7D05E634}"/>
              </a:ext>
            </a:extLst>
          </p:cNvPr>
          <p:cNvSpPr>
            <a:spLocks noGrp="1"/>
          </p:cNvSpPr>
          <p:nvPr>
            <p:ph type="sldNum" sz="quarter" idx="12"/>
          </p:nvPr>
        </p:nvSpPr>
        <p:spPr/>
        <p:txBody>
          <a:bodyPr/>
          <a:lstStyle/>
          <a:p>
            <a:fld id="{6818B9AD-B9F2-4E41-8859-A4D29C5D1112}" type="slidenum">
              <a:rPr kumimoji="1" lang="ja-JP" altLang="en-US" smtClean="0"/>
              <a:t>21</a:t>
            </a:fld>
            <a:endParaRPr kumimoji="1" lang="ja-JP" altLang="en-US"/>
          </a:p>
        </p:txBody>
      </p:sp>
    </p:spTree>
    <p:extLst>
      <p:ext uri="{BB962C8B-B14F-4D97-AF65-F5344CB8AC3E}">
        <p14:creationId xmlns:p14="http://schemas.microsoft.com/office/powerpoint/2010/main" val="12542276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077CFDC-2AE1-4CA2-BABE-2D8B239F9310}"/>
              </a:ext>
            </a:extLst>
          </p:cNvPr>
          <p:cNvSpPr>
            <a:spLocks noGrp="1"/>
          </p:cNvSpPr>
          <p:nvPr>
            <p:ph type="title"/>
          </p:nvPr>
        </p:nvSpPr>
        <p:spPr>
          <a:xfrm>
            <a:off x="628650" y="139144"/>
            <a:ext cx="7886700" cy="583096"/>
          </a:xfrm>
        </p:spPr>
        <p:txBody>
          <a:bodyPr>
            <a:normAutofit fontScale="90000"/>
          </a:bodyPr>
          <a:lstStyle/>
          <a:p>
            <a:pPr algn="ctr"/>
            <a:r>
              <a:rPr kumimoji="1" lang="ja-JP" altLang="en-US" dirty="0"/>
              <a:t>結果図</a:t>
            </a:r>
          </a:p>
        </p:txBody>
      </p:sp>
      <p:pic>
        <p:nvPicPr>
          <p:cNvPr id="6" name="コンテンツ プレースホルダー 5">
            <a:extLst>
              <a:ext uri="{FF2B5EF4-FFF2-40B4-BE49-F238E27FC236}">
                <a16:creationId xmlns:a16="http://schemas.microsoft.com/office/drawing/2014/main" id="{55FA5F42-738B-4B08-B8F5-4C19456B5999}"/>
              </a:ext>
            </a:extLst>
          </p:cNvPr>
          <p:cNvPicPr>
            <a:picLocks noGrp="1" noChangeAspect="1"/>
          </p:cNvPicPr>
          <p:nvPr>
            <p:ph idx="1"/>
          </p:nvPr>
        </p:nvPicPr>
        <p:blipFill>
          <a:blip r:embed="rId2"/>
          <a:stretch>
            <a:fillRect/>
          </a:stretch>
        </p:blipFill>
        <p:spPr>
          <a:xfrm rot="5400000">
            <a:off x="1567067" y="-752061"/>
            <a:ext cx="5996615" cy="8945220"/>
          </a:xfrm>
          <a:prstGeom prst="rect">
            <a:avLst/>
          </a:prstGeom>
        </p:spPr>
      </p:pic>
      <p:sp>
        <p:nvSpPr>
          <p:cNvPr id="3" name="スライド番号プレースホルダー 2">
            <a:extLst>
              <a:ext uri="{FF2B5EF4-FFF2-40B4-BE49-F238E27FC236}">
                <a16:creationId xmlns:a16="http://schemas.microsoft.com/office/drawing/2014/main" id="{7735B4A8-8ED6-4E9C-B609-3002309EBB7A}"/>
              </a:ext>
            </a:extLst>
          </p:cNvPr>
          <p:cNvSpPr>
            <a:spLocks noGrp="1"/>
          </p:cNvSpPr>
          <p:nvPr>
            <p:ph type="sldNum" sz="quarter" idx="12"/>
          </p:nvPr>
        </p:nvSpPr>
        <p:spPr/>
        <p:txBody>
          <a:bodyPr/>
          <a:lstStyle/>
          <a:p>
            <a:fld id="{6818B9AD-B9F2-4E41-8859-A4D29C5D1112}" type="slidenum">
              <a:rPr kumimoji="1" lang="ja-JP" altLang="en-US" smtClean="0"/>
              <a:t>22</a:t>
            </a:fld>
            <a:endParaRPr kumimoji="1" lang="ja-JP" altLang="en-US"/>
          </a:p>
        </p:txBody>
      </p:sp>
    </p:spTree>
    <p:extLst>
      <p:ext uri="{BB962C8B-B14F-4D97-AF65-F5344CB8AC3E}">
        <p14:creationId xmlns:p14="http://schemas.microsoft.com/office/powerpoint/2010/main" val="33700492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5CF8FE-AD8B-4203-82E2-2C6EA5479E9A}"/>
              </a:ext>
            </a:extLst>
          </p:cNvPr>
          <p:cNvSpPr>
            <a:spLocks noGrp="1"/>
          </p:cNvSpPr>
          <p:nvPr>
            <p:ph type="title"/>
          </p:nvPr>
        </p:nvSpPr>
        <p:spPr>
          <a:xfrm>
            <a:off x="0" y="218364"/>
            <a:ext cx="9144000" cy="1199619"/>
          </a:xfrm>
        </p:spPr>
        <p:txBody>
          <a:bodyPr>
            <a:normAutofit/>
          </a:bodyPr>
          <a:lstStyle/>
          <a:p>
            <a:r>
              <a:rPr kumimoji="1" lang="ja-JP" altLang="en-US" dirty="0"/>
              <a:t>ストーリーライン</a:t>
            </a:r>
            <a:br>
              <a:rPr kumimoji="1" lang="en-US" altLang="ja-JP" dirty="0"/>
            </a:br>
            <a:r>
              <a:rPr kumimoji="1" lang="ja-JP" altLang="en-US" sz="1700" dirty="0"/>
              <a:t>分析結果を確認するために生成した概念とカテゴリーを用いて結果を簡潔に文章化したもの</a:t>
            </a:r>
          </a:p>
        </p:txBody>
      </p:sp>
      <p:sp>
        <p:nvSpPr>
          <p:cNvPr id="3" name="コンテンツ プレースホルダー 2">
            <a:extLst>
              <a:ext uri="{FF2B5EF4-FFF2-40B4-BE49-F238E27FC236}">
                <a16:creationId xmlns:a16="http://schemas.microsoft.com/office/drawing/2014/main" id="{43DCBF28-E078-442F-8682-465C64FC23C6}"/>
              </a:ext>
            </a:extLst>
          </p:cNvPr>
          <p:cNvSpPr>
            <a:spLocks noGrp="1"/>
          </p:cNvSpPr>
          <p:nvPr>
            <p:ph idx="1"/>
          </p:nvPr>
        </p:nvSpPr>
        <p:spPr>
          <a:xfrm>
            <a:off x="0" y="1537252"/>
            <a:ext cx="9144000" cy="5102384"/>
          </a:xfrm>
        </p:spPr>
        <p:txBody>
          <a:bodyPr lIns="0" tIns="0" rIns="0" bIns="0">
            <a:normAutofit fontScale="85000" lnSpcReduction="20000"/>
          </a:bodyPr>
          <a:lstStyle/>
          <a:p>
            <a:pPr indent="0">
              <a:lnSpc>
                <a:spcPct val="120000"/>
              </a:lnSpc>
              <a:buNone/>
            </a:pPr>
            <a:r>
              <a:rPr lang="ja-JP" altLang="en-US" kern="10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障害受容の初期］（カテゴリー</a:t>
            </a:r>
            <a:r>
              <a:rPr lang="en-US"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1</a:t>
            </a:r>
            <a:r>
              <a:rPr lang="ja-JP"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）は、＜⑩障害の症状把握＞、＜㉖将来への不安＞、＜⑪消極的受容＞、＜⑫積極的受容＞の</a:t>
            </a:r>
            <a:r>
              <a:rPr lang="en-US"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4</a:t>
            </a:r>
            <a:r>
              <a:rPr lang="ja-JP"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つの概念より構成されている。その後、</a:t>
            </a:r>
            <a:r>
              <a:rPr lang="ja-JP" altLang="ja-JP"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【孤軍奮闘】（コアカテゴリー</a:t>
            </a:r>
            <a:r>
              <a:rPr lang="en-US" altLang="ja-JP"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1</a:t>
            </a:r>
            <a:r>
              <a:rPr lang="ja-JP" altLang="ja-JP"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ja-JP"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に進み、子どもの障害等による様々な行動上の問題や周囲の関係者、世間や地域等との闘いとなる。</a:t>
            </a:r>
            <a:endParaRPr lang="en-US"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endParaRPr>
          </a:p>
          <a:p>
            <a:pPr indent="0">
              <a:lnSpc>
                <a:spcPct val="120000"/>
              </a:lnSpc>
              <a:buNone/>
            </a:pPr>
            <a:r>
              <a:rPr lang="ja-JP" altLang="en-US"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それは、［親の孤立感］（カテゴリー</a:t>
            </a:r>
            <a:r>
              <a:rPr lang="en-US"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2</a:t>
            </a:r>
            <a:r>
              <a:rPr lang="ja-JP"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）を抱きながら、また子どもの成長とともに頻度や強度がはげしくなっていく行動障害に振り回されながらも、日々の日常生活を成り立たせるために［目の前に追われて］（カテゴリー</a:t>
            </a:r>
            <a:r>
              <a:rPr lang="en-US"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3</a:t>
            </a:r>
            <a:r>
              <a:rPr lang="ja-JP"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）対応せざるを得ない。</a:t>
            </a:r>
            <a:endParaRPr lang="en-US"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endParaRPr>
          </a:p>
          <a:p>
            <a:pPr indent="0">
              <a:lnSpc>
                <a:spcPct val="120000"/>
              </a:lnSpc>
              <a:buNone/>
            </a:pPr>
            <a:r>
              <a:rPr lang="ja-JP" altLang="en-US" kern="10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しかし、子どもが学校教育時代を終え、成人し、多くは福祉サービスを利用してきた経緯を踏まえ、ある程度の穏やかな日常生活を維持確保する中で、［今と今後の展望］（カテゴリー</a:t>
            </a:r>
            <a:r>
              <a:rPr lang="en-US"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4</a:t>
            </a:r>
            <a:r>
              <a:rPr lang="ja-JP"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）を抱くことができる境地に至る。</a:t>
            </a:r>
            <a:endPar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F71AB6F6-8BB4-466D-9B1A-A47557F5DB35}"/>
              </a:ext>
            </a:extLst>
          </p:cNvPr>
          <p:cNvSpPr>
            <a:spLocks noGrp="1"/>
          </p:cNvSpPr>
          <p:nvPr>
            <p:ph type="sldNum" sz="quarter" idx="12"/>
          </p:nvPr>
        </p:nvSpPr>
        <p:spPr/>
        <p:txBody>
          <a:bodyPr/>
          <a:lstStyle/>
          <a:p>
            <a:fld id="{6818B9AD-B9F2-4E41-8859-A4D29C5D1112}" type="slidenum">
              <a:rPr kumimoji="1" lang="ja-JP" altLang="en-US" smtClean="0"/>
              <a:t>23</a:t>
            </a:fld>
            <a:endParaRPr kumimoji="1" lang="ja-JP" altLang="en-US"/>
          </a:p>
        </p:txBody>
      </p:sp>
    </p:spTree>
    <p:extLst>
      <p:ext uri="{BB962C8B-B14F-4D97-AF65-F5344CB8AC3E}">
        <p14:creationId xmlns:p14="http://schemas.microsoft.com/office/powerpoint/2010/main" val="8413741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906B1D2F-9A8D-4793-8787-5FCB1297C163}"/>
              </a:ext>
            </a:extLst>
          </p:cNvPr>
          <p:cNvSpPr>
            <a:spLocks noGrp="1"/>
          </p:cNvSpPr>
          <p:nvPr>
            <p:ph idx="1"/>
          </p:nvPr>
        </p:nvSpPr>
        <p:spPr>
          <a:xfrm>
            <a:off x="106016" y="172278"/>
            <a:ext cx="9037984" cy="6405943"/>
          </a:xfrm>
        </p:spPr>
        <p:txBody>
          <a:bodyPr>
            <a:normAutofit/>
          </a:bodyPr>
          <a:lstStyle/>
          <a:p>
            <a:pPr marL="0" indent="0">
              <a:buNone/>
            </a:pPr>
            <a:r>
              <a:rPr lang="ja-JP" altLang="en-US"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特に［障害受容の初期］に、</a:t>
            </a:r>
            <a:r>
              <a:rPr lang="ja-JP" altLang="ja-JP" sz="28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【実在する社会資源】（コアカテゴリー</a:t>
            </a:r>
            <a:r>
              <a:rPr lang="en-US" altLang="ja-JP" sz="28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2</a:t>
            </a:r>
            <a:r>
              <a:rPr lang="ja-JP" altLang="ja-JP" sz="28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ja-JP"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が大きな影響を与える。【実存する社会資源】は、［制度的支援］（カテゴリー</a:t>
            </a:r>
            <a:r>
              <a:rPr lang="en-US"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5</a:t>
            </a:r>
            <a:r>
              <a:rPr lang="ja-JP"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）と［相互扶助的支援］（カテゴリー</a:t>
            </a:r>
            <a:r>
              <a:rPr lang="en-US"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6</a:t>
            </a:r>
            <a:r>
              <a:rPr lang="ja-JP"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）により構成されており、それぞれの家族構成や住んでいる地域性にも左右される。</a:t>
            </a:r>
            <a:endParaRPr lang="en-US"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endParaRPr>
          </a:p>
          <a:p>
            <a:pPr marL="0" indent="0">
              <a:buNone/>
            </a:pPr>
            <a:r>
              <a:rPr lang="ja-JP" altLang="en-US"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それは様々なつながりの中で、＜⑤関係機関が増減＞したり、＜③制度やサービスが分からないまま手探りで動く＞ことになるからである。また、住んでいる＜④地域の機関（幼稚園や保育園、学校等）に関わるが、やっぱり無理やね＞と挫折する経験も多くの親がしている。</a:t>
            </a:r>
            <a:endParaRPr lang="en-US"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endParaRPr>
          </a:p>
          <a:p>
            <a:pPr marL="0" indent="0">
              <a:buNone/>
            </a:pPr>
            <a:r>
              <a:rPr lang="ja-JP" altLang="en-US" kern="10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また親同士や地域の支え合いが、有効に機能する場合もあれば、逆に精神的に負担になることもある。</a:t>
            </a:r>
            <a:endPar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a:p>
            <a:endParaRPr kumimoji="1" lang="ja-JP" altLang="en-US" dirty="0"/>
          </a:p>
        </p:txBody>
      </p:sp>
      <p:sp>
        <p:nvSpPr>
          <p:cNvPr id="2" name="スライド番号プレースホルダー 1">
            <a:extLst>
              <a:ext uri="{FF2B5EF4-FFF2-40B4-BE49-F238E27FC236}">
                <a16:creationId xmlns:a16="http://schemas.microsoft.com/office/drawing/2014/main" id="{114B3BC8-EED5-406C-B178-C074A4CA9096}"/>
              </a:ext>
            </a:extLst>
          </p:cNvPr>
          <p:cNvSpPr>
            <a:spLocks noGrp="1"/>
          </p:cNvSpPr>
          <p:nvPr>
            <p:ph type="sldNum" sz="quarter" idx="12"/>
          </p:nvPr>
        </p:nvSpPr>
        <p:spPr/>
        <p:txBody>
          <a:bodyPr/>
          <a:lstStyle/>
          <a:p>
            <a:fld id="{6818B9AD-B9F2-4E41-8859-A4D29C5D1112}" type="slidenum">
              <a:rPr kumimoji="1" lang="ja-JP" altLang="en-US" smtClean="0"/>
              <a:t>24</a:t>
            </a:fld>
            <a:endParaRPr kumimoji="1" lang="ja-JP" altLang="en-US"/>
          </a:p>
        </p:txBody>
      </p:sp>
    </p:spTree>
    <p:extLst>
      <p:ext uri="{BB962C8B-B14F-4D97-AF65-F5344CB8AC3E}">
        <p14:creationId xmlns:p14="http://schemas.microsoft.com/office/powerpoint/2010/main" val="99340036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3CF8BF48-DDA9-4620-9899-454BCE0826D6}"/>
              </a:ext>
            </a:extLst>
          </p:cNvPr>
          <p:cNvSpPr>
            <a:spLocks noGrp="1"/>
          </p:cNvSpPr>
          <p:nvPr>
            <p:ph idx="1"/>
          </p:nvPr>
        </p:nvSpPr>
        <p:spPr>
          <a:xfrm>
            <a:off x="159026" y="259308"/>
            <a:ext cx="8852451" cy="6400800"/>
          </a:xfrm>
        </p:spPr>
        <p:txBody>
          <a:bodyPr>
            <a:normAutofit fontScale="92500" lnSpcReduction="10000"/>
          </a:bodyPr>
          <a:lstStyle/>
          <a:p>
            <a:pPr marL="0" indent="0">
              <a:lnSpc>
                <a:spcPct val="110000"/>
              </a:lnSpc>
              <a:buNone/>
            </a:pPr>
            <a:r>
              <a:rPr lang="ja-JP" altLang="en-US" kern="10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そうした中、親の心情としては</a:t>
            </a:r>
            <a:r>
              <a:rPr lang="ja-JP" altLang="ja-JP" sz="28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【揺れ動く親心】（コアカテゴリー</a:t>
            </a:r>
            <a:r>
              <a:rPr lang="en-US" altLang="ja-JP" sz="28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3</a:t>
            </a:r>
            <a:r>
              <a:rPr lang="ja-JP" altLang="ja-JP" sz="28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ja-JP"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があり、＜⑬本音＞と＜⑭建て前＞が、意識的にしろ無意識的にしろ、場面や人によって使い分けられる。</a:t>
            </a:r>
            <a:endParaRPr lang="en-US"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nSpc>
                <a:spcPct val="110000"/>
              </a:lnSpc>
              <a:buNone/>
            </a:pPr>
            <a:r>
              <a:rPr lang="ja-JP" altLang="en-US" kern="10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信頼関係を構築していくことが、わが子の成長にとって大事ではあると分かっているものの、種々の機関と関わる中で様々な価値観とぶつかり、＜⑧信頼＞と＜⑳不信＞が錯綜する。</a:t>
            </a:r>
            <a:endParaRPr lang="en-US"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nSpc>
                <a:spcPct val="110000"/>
              </a:lnSpc>
              <a:buNone/>
            </a:pPr>
            <a:r>
              <a:rPr lang="ja-JP" altLang="en-US" kern="10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良くも悪くも学校教育をはじめ専門機関からの影響は大きい。［この子いてこその感覚］（カテゴリー</a:t>
            </a:r>
            <a:r>
              <a:rPr lang="en-US"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9</a:t>
            </a:r>
            <a:r>
              <a:rPr lang="ja-JP"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は、＜⑯わが子への愛情＞と＜⑫積極的受容＞を感じながらも、障害によってコミュニケーションにハンディキャップがあったり、言葉がなかったりすると、＜⑲本人の意思を代弁＞する必要が迫られる。その代弁が、わが子の意思かどうかが、本当のところは分からないことに葛藤を覚える。</a:t>
            </a:r>
            <a:endPar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1F30FECF-C375-4EE1-A687-FAEA36D328DF}"/>
              </a:ext>
            </a:extLst>
          </p:cNvPr>
          <p:cNvSpPr>
            <a:spLocks noGrp="1"/>
          </p:cNvSpPr>
          <p:nvPr>
            <p:ph type="sldNum" sz="quarter" idx="12"/>
          </p:nvPr>
        </p:nvSpPr>
        <p:spPr/>
        <p:txBody>
          <a:bodyPr/>
          <a:lstStyle/>
          <a:p>
            <a:fld id="{6818B9AD-B9F2-4E41-8859-A4D29C5D1112}" type="slidenum">
              <a:rPr kumimoji="1" lang="ja-JP" altLang="en-US" smtClean="0"/>
              <a:t>25</a:t>
            </a:fld>
            <a:endParaRPr kumimoji="1" lang="ja-JP" altLang="en-US"/>
          </a:p>
        </p:txBody>
      </p:sp>
    </p:spTree>
    <p:extLst>
      <p:ext uri="{BB962C8B-B14F-4D97-AF65-F5344CB8AC3E}">
        <p14:creationId xmlns:p14="http://schemas.microsoft.com/office/powerpoint/2010/main" val="27864390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C1CF5FE1-B18F-4BBF-BC0E-65AA0FC645DF}"/>
              </a:ext>
            </a:extLst>
          </p:cNvPr>
          <p:cNvSpPr>
            <a:spLocks noGrp="1"/>
          </p:cNvSpPr>
          <p:nvPr>
            <p:ph idx="1"/>
          </p:nvPr>
        </p:nvSpPr>
        <p:spPr>
          <a:xfrm>
            <a:off x="354842" y="464024"/>
            <a:ext cx="8420668" cy="6086901"/>
          </a:xfrm>
        </p:spPr>
        <p:txBody>
          <a:bodyPr>
            <a:normAutofit/>
          </a:bodyPr>
          <a:lstStyle/>
          <a:p>
            <a:pPr marL="0" indent="0">
              <a:buNone/>
            </a:pPr>
            <a:r>
              <a:rPr lang="ja-JP" altLang="en-US" kern="10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［家族形態と変化する家庭事情］（カテゴリー</a:t>
            </a:r>
            <a:r>
              <a:rPr lang="en-US"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10</a:t>
            </a:r>
            <a:r>
              <a:rPr lang="ja-JP"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）は、＜⑮きょうだいの存在＞が、障害のある子どもを育てることにとって、良かったりそうでなかったりする。</a:t>
            </a:r>
            <a:endParaRPr lang="en-US"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endParaRPr>
          </a:p>
          <a:p>
            <a:pPr marL="0" indent="0">
              <a:buNone/>
            </a:pPr>
            <a:r>
              <a:rPr lang="ja-JP" altLang="en-US" kern="10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それは少なからず犠牲を強いら</a:t>
            </a:r>
            <a:r>
              <a:rPr lang="ja-JP" altLang="en-US"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れ</a:t>
            </a:r>
            <a:r>
              <a:rPr lang="ja-JP"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ざるを得ない場面や状況があったり、後になって振り返れば後悔したり感謝したりする。</a:t>
            </a:r>
            <a:endParaRPr lang="en-US"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endParaRPr>
          </a:p>
          <a:p>
            <a:pPr marL="0" indent="0">
              <a:buNone/>
            </a:pPr>
            <a:r>
              <a:rPr lang="ja-JP" altLang="en-US" kern="10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sz="2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また、親の仕事の関係や転居、祖父母の介護の問題などの＜㉗家庭の事情での環境の変化＞は、直接は障害のある子どもに関係はない動きではあるものの、間接的には少なからず影響を与える。それが、障害特性と相まって、厳しい状況が生まれることもあった。</a:t>
            </a:r>
            <a:endPar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75B82717-7674-4556-ABBD-74AC75B8911E}"/>
              </a:ext>
            </a:extLst>
          </p:cNvPr>
          <p:cNvSpPr>
            <a:spLocks noGrp="1"/>
          </p:cNvSpPr>
          <p:nvPr>
            <p:ph type="sldNum" sz="quarter" idx="12"/>
          </p:nvPr>
        </p:nvSpPr>
        <p:spPr/>
        <p:txBody>
          <a:bodyPr/>
          <a:lstStyle/>
          <a:p>
            <a:fld id="{6818B9AD-B9F2-4E41-8859-A4D29C5D1112}" type="slidenum">
              <a:rPr kumimoji="1" lang="ja-JP" altLang="en-US" smtClean="0"/>
              <a:t>26</a:t>
            </a:fld>
            <a:endParaRPr kumimoji="1" lang="ja-JP" altLang="en-US"/>
          </a:p>
        </p:txBody>
      </p:sp>
    </p:spTree>
    <p:extLst>
      <p:ext uri="{BB962C8B-B14F-4D97-AF65-F5344CB8AC3E}">
        <p14:creationId xmlns:p14="http://schemas.microsoft.com/office/powerpoint/2010/main" val="7854940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546554C-7F78-49B2-AAE3-326E992D62D6}"/>
              </a:ext>
            </a:extLst>
          </p:cNvPr>
          <p:cNvSpPr>
            <a:spLocks noGrp="1"/>
          </p:cNvSpPr>
          <p:nvPr>
            <p:ph type="title"/>
          </p:nvPr>
        </p:nvSpPr>
        <p:spPr>
          <a:xfrm>
            <a:off x="376859" y="136524"/>
            <a:ext cx="7886700" cy="685752"/>
          </a:xfrm>
        </p:spPr>
        <p:txBody>
          <a:bodyPr>
            <a:normAutofit fontScale="90000"/>
          </a:bodyPr>
          <a:lstStyle/>
          <a:p>
            <a:r>
              <a:rPr kumimoji="1" lang="ja-JP" altLang="en-US" dirty="0"/>
              <a:t>研究</a:t>
            </a:r>
            <a:r>
              <a:rPr kumimoji="1" lang="en-US" altLang="ja-JP" dirty="0"/>
              <a:t>2</a:t>
            </a:r>
            <a:r>
              <a:rPr kumimoji="1" lang="ja-JP" altLang="en-US" dirty="0"/>
              <a:t>の考察</a:t>
            </a:r>
          </a:p>
        </p:txBody>
      </p:sp>
      <p:sp>
        <p:nvSpPr>
          <p:cNvPr id="3" name="コンテンツ プレースホルダー 2">
            <a:extLst>
              <a:ext uri="{FF2B5EF4-FFF2-40B4-BE49-F238E27FC236}">
                <a16:creationId xmlns:a16="http://schemas.microsoft.com/office/drawing/2014/main" id="{12FD4C25-7E3D-4874-9096-D75B9EF1536F}"/>
              </a:ext>
            </a:extLst>
          </p:cNvPr>
          <p:cNvSpPr>
            <a:spLocks noGrp="1"/>
          </p:cNvSpPr>
          <p:nvPr>
            <p:ph idx="1"/>
          </p:nvPr>
        </p:nvSpPr>
        <p:spPr>
          <a:xfrm>
            <a:off x="92765" y="675861"/>
            <a:ext cx="8914758" cy="6182139"/>
          </a:xfrm>
        </p:spPr>
        <p:txBody>
          <a:bodyPr>
            <a:normAutofit fontScale="92500" lnSpcReduction="10000"/>
          </a:bodyPr>
          <a:lstStyle/>
          <a:p>
            <a:pPr indent="0">
              <a:lnSpc>
                <a:spcPct val="120000"/>
              </a:lnSpc>
              <a:buNone/>
            </a:pPr>
            <a:r>
              <a:rPr lang="ja-JP" altLang="en-US" sz="20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わが子に何らかの障害があることが</a:t>
            </a:r>
            <a:r>
              <a:rPr lang="ja-JP" altLang="en-US" sz="2000" kern="100" dirty="0">
                <a:effectLst/>
                <a:latin typeface="Century" panose="02040604050505020304" pitchFamily="18" charset="0"/>
                <a:ea typeface="ＭＳ 明朝" panose="02020609040205080304" pitchFamily="17" charset="-128"/>
                <a:cs typeface="Times New Roman" panose="02020603050405020304" pitchFamily="18" charset="0"/>
              </a:rPr>
              <a:t>分かり</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障害を受容することを社会から要請される中で、わが子の幸せを願いながら愛情をもって子どもを育て、日々の現実と向き合いながら生活を成り立たせてきた。その経緯の中で家族としての愛情と障害受容とを行き来する感情を中核にしながら、様々な環境との相互作用が起こる。就学や進級、卒業などが進んでいく中で、登校拒否や行動問題が学校や家庭で生じるようになると、専門の相談先や関係機関が必要となってくる。</a:t>
            </a:r>
            <a:endParaRPr lang="en-US" alt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0">
              <a:lnSpc>
                <a:spcPct val="120000"/>
              </a:lnSpc>
              <a:buNone/>
            </a:pPr>
            <a:r>
              <a:rPr lang="ja-JP" altLang="en-US" sz="20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強度行動障害への支援は、専門的な立場にいる者だけではなく、平行して地域の人々に支えられる相互扶助的な構図も生じる。この点は、インクルーシブな社会を推進する理由の一つとして、親同士、子ども同士、地域の支えが必要なことが確認できた。家族</a:t>
            </a:r>
            <a:r>
              <a:rPr lang="ja-JP" altLang="ja-JP" sz="2000" kern="100" dirty="0">
                <a:latin typeface="Century" panose="02040604050505020304" pitchFamily="18" charset="0"/>
                <a:ea typeface="ＭＳ 明朝" panose="02020609040205080304" pitchFamily="17" charset="-128"/>
                <a:cs typeface="Times New Roman" panose="02020603050405020304" pitchFamily="18" charset="0"/>
              </a:rPr>
              <a:t>支援</a:t>
            </a:r>
            <a:r>
              <a:rPr lang="ja-JP" altLang="en-US" sz="2000" kern="100" dirty="0">
                <a:latin typeface="Century" panose="02040604050505020304" pitchFamily="18" charset="0"/>
                <a:ea typeface="ＭＳ 明朝" panose="02020609040205080304" pitchFamily="17" charset="-128"/>
                <a:cs typeface="Times New Roman" panose="02020603050405020304" pitchFamily="18" charset="0"/>
              </a:rPr>
              <a:t>や</a:t>
            </a:r>
            <a:r>
              <a:rPr lang="ja-JP" altLang="ja-JP" sz="2000" kern="100" dirty="0">
                <a:latin typeface="Century" panose="02040604050505020304" pitchFamily="18" charset="0"/>
                <a:ea typeface="ＭＳ 明朝" panose="02020609040205080304" pitchFamily="17" charset="-128"/>
                <a:cs typeface="Times New Roman" panose="02020603050405020304" pitchFamily="18" charset="0"/>
              </a:rPr>
              <a:t>「社会的ケア」</a:t>
            </a:r>
            <a:r>
              <a:rPr lang="ja-JP" altLang="en-US" sz="2000" kern="100" dirty="0">
                <a:latin typeface="Century" panose="02040604050505020304" pitchFamily="18" charset="0"/>
                <a:ea typeface="ＭＳ 明朝" panose="02020609040205080304" pitchFamily="17" charset="-128"/>
                <a:cs typeface="Times New Roman" panose="02020603050405020304" pitchFamily="18" charset="0"/>
              </a:rPr>
              <a:t>のあり方を検討</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すること</a:t>
            </a:r>
            <a:r>
              <a:rPr lang="ja-JP" altLang="en-US" sz="2000" kern="100" dirty="0">
                <a:effectLst/>
                <a:latin typeface="Century" panose="02040604050505020304" pitchFamily="18" charset="0"/>
                <a:ea typeface="ＭＳ 明朝" panose="02020609040205080304" pitchFamily="17" charset="-128"/>
                <a:cs typeface="Times New Roman" panose="02020603050405020304" pitchFamily="18" charset="0"/>
              </a:rPr>
              <a:t>は、</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関係機関の専門性を明らかにすること</a:t>
            </a:r>
            <a:r>
              <a:rPr lang="ja-JP" altLang="en-US" sz="2000" kern="100" dirty="0">
                <a:effectLst/>
                <a:latin typeface="Century" panose="02040604050505020304" pitchFamily="18" charset="0"/>
                <a:ea typeface="ＭＳ 明朝" panose="02020609040205080304" pitchFamily="17" charset="-128"/>
                <a:cs typeface="Times New Roman" panose="02020603050405020304" pitchFamily="18" charset="0"/>
              </a:rPr>
              <a:t>、障害児者の</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地域</a:t>
            </a:r>
            <a:r>
              <a:rPr lang="ja-JP" altLang="en-US" sz="2000" kern="100" dirty="0">
                <a:effectLst/>
                <a:latin typeface="Century" panose="02040604050505020304" pitchFamily="18" charset="0"/>
                <a:ea typeface="ＭＳ 明朝" panose="02020609040205080304" pitchFamily="17" charset="-128"/>
                <a:cs typeface="Times New Roman" panose="02020603050405020304" pitchFamily="18" charset="0"/>
              </a:rPr>
              <a:t>支援</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を考える上で重要である。</a:t>
            </a:r>
            <a:endParaRPr lang="en-US" alt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0">
              <a:lnSpc>
                <a:spcPct val="120000"/>
              </a:lnSpc>
              <a:buNone/>
            </a:pPr>
            <a:r>
              <a:rPr lang="ja-JP" altLang="en-US" sz="20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障害のある本人</a:t>
            </a:r>
            <a:r>
              <a:rPr lang="ja-JP" altLang="en-US" sz="2000" kern="100" dirty="0">
                <a:effectLst/>
                <a:latin typeface="Century" panose="02040604050505020304" pitchFamily="18" charset="0"/>
                <a:ea typeface="ＭＳ 明朝" panose="02020609040205080304" pitchFamily="17" charset="-128"/>
                <a:cs typeface="Times New Roman" panose="02020603050405020304" pitchFamily="18" charset="0"/>
              </a:rPr>
              <a:t>支援</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と家族</a:t>
            </a:r>
            <a:r>
              <a:rPr lang="ja-JP" altLang="en-US" sz="2000" kern="100" dirty="0">
                <a:effectLst/>
                <a:latin typeface="Century" panose="02040604050505020304" pitchFamily="18" charset="0"/>
                <a:ea typeface="ＭＳ 明朝" panose="02020609040205080304" pitchFamily="17" charset="-128"/>
                <a:cs typeface="Times New Roman" panose="02020603050405020304" pitchFamily="18" charset="0"/>
              </a:rPr>
              <a:t>支援</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とを文脈に合わせて両立させることが求められる。特に強度行動障害という極度の生活状態に置かれた家族への支援体制を構築するためには、困っている現場での感覚を共有することである。そのためには現地に出向き、その上で具体的な手立てを講じる</a:t>
            </a:r>
            <a:r>
              <a:rPr lang="ja-JP" altLang="en-US" sz="2000" kern="100" dirty="0">
                <a:effectLst/>
                <a:latin typeface="Century" panose="02040604050505020304" pitchFamily="18" charset="0"/>
                <a:ea typeface="ＭＳ 明朝" panose="02020609040205080304" pitchFamily="17" charset="-128"/>
                <a:cs typeface="Times New Roman" panose="02020603050405020304" pitchFamily="18" charset="0"/>
              </a:rPr>
              <a:t>ことで、</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障害のある本人や家族との信頼関係が築かれる</a:t>
            </a:r>
            <a:r>
              <a:rPr lang="ja-JP" altLang="en-US" sz="2000" kern="100" dirty="0">
                <a:effectLst/>
                <a:latin typeface="Century" panose="02040604050505020304" pitchFamily="18" charset="0"/>
                <a:ea typeface="ＭＳ 明朝" panose="02020609040205080304" pitchFamily="17" charset="-128"/>
                <a:cs typeface="Times New Roman" panose="02020603050405020304" pitchFamily="18" charset="0"/>
              </a:rPr>
              <a:t>ものと考える</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a:t>
            </a:r>
          </a:p>
        </p:txBody>
      </p:sp>
      <p:sp>
        <p:nvSpPr>
          <p:cNvPr id="4" name="スライド番号プレースホルダー 3">
            <a:extLst>
              <a:ext uri="{FF2B5EF4-FFF2-40B4-BE49-F238E27FC236}">
                <a16:creationId xmlns:a16="http://schemas.microsoft.com/office/drawing/2014/main" id="{C4AC1601-22F9-466D-A75D-EBADA040B0B5}"/>
              </a:ext>
            </a:extLst>
          </p:cNvPr>
          <p:cNvSpPr>
            <a:spLocks noGrp="1"/>
          </p:cNvSpPr>
          <p:nvPr>
            <p:ph type="sldNum" sz="quarter" idx="12"/>
          </p:nvPr>
        </p:nvSpPr>
        <p:spPr/>
        <p:txBody>
          <a:bodyPr/>
          <a:lstStyle/>
          <a:p>
            <a:fld id="{6818B9AD-B9F2-4E41-8859-A4D29C5D1112}" type="slidenum">
              <a:rPr kumimoji="1" lang="ja-JP" altLang="en-US" smtClean="0"/>
              <a:t>27</a:t>
            </a:fld>
            <a:endParaRPr kumimoji="1" lang="ja-JP" altLang="en-US"/>
          </a:p>
        </p:txBody>
      </p:sp>
    </p:spTree>
    <p:extLst>
      <p:ext uri="{BB962C8B-B14F-4D97-AF65-F5344CB8AC3E}">
        <p14:creationId xmlns:p14="http://schemas.microsoft.com/office/powerpoint/2010/main" val="171492032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112BB2F-22F1-4143-A017-7A40E28B7F2E}"/>
              </a:ext>
            </a:extLst>
          </p:cNvPr>
          <p:cNvSpPr>
            <a:spLocks noGrp="1"/>
          </p:cNvSpPr>
          <p:nvPr>
            <p:ph type="title"/>
          </p:nvPr>
        </p:nvSpPr>
        <p:spPr>
          <a:xfrm>
            <a:off x="112643" y="219353"/>
            <a:ext cx="8918713" cy="562526"/>
          </a:xfrm>
        </p:spPr>
        <p:txBody>
          <a:bodyPr>
            <a:normAutofit/>
          </a:bodyPr>
          <a:lstStyle/>
          <a:p>
            <a:r>
              <a:rPr kumimoji="1" lang="en-US" altLang="ja-JP" sz="2800" dirty="0"/>
              <a:t>Ⅳ</a:t>
            </a:r>
            <a:r>
              <a:rPr kumimoji="1" lang="ja-JP" altLang="en-US" sz="2800" dirty="0"/>
              <a:t>　研究</a:t>
            </a:r>
            <a:r>
              <a:rPr kumimoji="1" lang="en-US" altLang="ja-JP" sz="2800" dirty="0"/>
              <a:t>3</a:t>
            </a:r>
            <a:r>
              <a:rPr kumimoji="1" lang="ja-JP" altLang="en-US" sz="2800" dirty="0"/>
              <a:t>　支援者の資質向上と支援体制に関する研究</a:t>
            </a:r>
          </a:p>
        </p:txBody>
      </p:sp>
      <p:sp>
        <p:nvSpPr>
          <p:cNvPr id="3" name="コンテンツ プレースホルダー 2">
            <a:extLst>
              <a:ext uri="{FF2B5EF4-FFF2-40B4-BE49-F238E27FC236}">
                <a16:creationId xmlns:a16="http://schemas.microsoft.com/office/drawing/2014/main" id="{B491AE98-317D-48D9-95E4-0BDF9A3BDAD6}"/>
              </a:ext>
            </a:extLst>
          </p:cNvPr>
          <p:cNvSpPr>
            <a:spLocks noGrp="1"/>
          </p:cNvSpPr>
          <p:nvPr>
            <p:ph idx="1"/>
          </p:nvPr>
        </p:nvSpPr>
        <p:spPr>
          <a:xfrm>
            <a:off x="354843" y="982639"/>
            <a:ext cx="8502554" cy="5500048"/>
          </a:xfrm>
        </p:spPr>
        <p:txBody>
          <a:bodyPr>
            <a:noAutofit/>
          </a:bodyPr>
          <a:lstStyle/>
          <a:p>
            <a:pPr marL="0" indent="0">
              <a:buNone/>
            </a:pPr>
            <a:r>
              <a:rPr kumimoji="1" lang="en-US" altLang="ja-JP" dirty="0"/>
              <a:t>1</a:t>
            </a:r>
            <a:r>
              <a:rPr kumimoji="1" lang="ja-JP" altLang="en-US" dirty="0"/>
              <a:t>　目的</a:t>
            </a:r>
            <a:endParaRPr kumimoji="1" lang="en-US" altLang="ja-JP" dirty="0"/>
          </a:p>
          <a:p>
            <a:pPr marL="0" indent="0">
              <a:buNone/>
            </a:pPr>
            <a:r>
              <a:rPr lang="ja-JP" altLang="ja-JP" kern="100" dirty="0">
                <a:effectLst/>
                <a:latin typeface="Century" panose="02040604050505020304" pitchFamily="18" charset="0"/>
                <a:ea typeface="ＭＳ 明朝" panose="02020609040205080304" pitchFamily="17" charset="-128"/>
                <a:cs typeface="ＭＳ 明朝" panose="02020609040205080304" pitchFamily="17" charset="-128"/>
              </a:rPr>
              <a:t>人材養成の観点から支援現場に即した強度行動障害の研修効果とその課題の検討</a:t>
            </a:r>
            <a:endPar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buNone/>
            </a:pPr>
            <a:endParaRPr lang="en-US" altLang="ja-JP" dirty="0"/>
          </a:p>
          <a:p>
            <a:pPr marL="0" indent="0">
              <a:buNone/>
            </a:pPr>
            <a:r>
              <a:rPr kumimoji="1" lang="en-US" altLang="ja-JP" dirty="0"/>
              <a:t>2</a:t>
            </a:r>
            <a:r>
              <a:rPr kumimoji="1" lang="ja-JP" altLang="en-US" dirty="0"/>
              <a:t>　方法</a:t>
            </a:r>
            <a:endParaRPr kumimoji="1" lang="en-US" altLang="ja-JP" dirty="0"/>
          </a:p>
          <a:p>
            <a:pPr marL="0" indent="0">
              <a:buNone/>
            </a:pPr>
            <a:r>
              <a:rPr lang="ja-JP" altLang="en-US" dirty="0"/>
              <a:t>（</a:t>
            </a:r>
            <a:r>
              <a:rPr lang="en-US" altLang="ja-JP" dirty="0"/>
              <a:t>1</a:t>
            </a:r>
            <a:r>
              <a:rPr lang="ja-JP" altLang="en-US" dirty="0"/>
              <a:t>）対象者</a:t>
            </a:r>
            <a:endParaRPr lang="en-US" altLang="ja-JP" dirty="0"/>
          </a:p>
          <a:p>
            <a:pPr marL="0" indent="0">
              <a:buNone/>
            </a:pPr>
            <a:r>
              <a:rPr lang="ja-JP" altLang="en-US"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研究</a:t>
            </a:r>
            <a:r>
              <a:rPr lang="en-US" altLang="ja-JP"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の対象者は、</a:t>
            </a:r>
            <a:r>
              <a:rPr lang="en-US" altLang="ja-JP" kern="100" dirty="0">
                <a:effectLst/>
                <a:latin typeface="Century" panose="02040604050505020304" pitchFamily="18" charset="0"/>
                <a:ea typeface="ＭＳ 明朝" panose="02020609040205080304" pitchFamily="17" charset="-128"/>
                <a:cs typeface="Times New Roman" panose="02020603050405020304" pitchFamily="18" charset="0"/>
              </a:rPr>
              <a:t>Z</a:t>
            </a:r>
            <a:r>
              <a:rPr lang="ja-JP" altLang="en-US" kern="100" dirty="0">
                <a:effectLst/>
                <a:latin typeface="Century" panose="02040604050505020304" pitchFamily="18" charset="0"/>
                <a:ea typeface="ＭＳ 明朝" panose="02020609040205080304" pitchFamily="17" charset="-128"/>
                <a:cs typeface="Times New Roman" panose="02020603050405020304" pitchFamily="18" charset="0"/>
              </a:rPr>
              <a:t>市の</a:t>
            </a:r>
            <a:r>
              <a:rPr lang="ja-JP" altLang="en-US" b="1" kern="100" dirty="0">
                <a:solidFill>
                  <a:srgbClr val="FF0000"/>
                </a:solidFill>
                <a:latin typeface="Century" panose="02040604050505020304" pitchFamily="18" charset="0"/>
                <a:ea typeface="ＭＳ 明朝" panose="02020609040205080304" pitchFamily="17" charset="-128"/>
                <a:cs typeface="Times New Roman" panose="02020603050405020304" pitchFamily="18" charset="0"/>
              </a:rPr>
              <a:t>「障がい者行動支援研修」</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の受講者（</a:t>
            </a:r>
            <a:r>
              <a:rPr lang="en-US" altLang="ja-JP" kern="100" dirty="0">
                <a:effectLst/>
                <a:latin typeface="Century" panose="02040604050505020304" pitchFamily="18" charset="0"/>
                <a:ea typeface="ＭＳ 明朝" panose="02020609040205080304" pitchFamily="17" charset="-128"/>
                <a:cs typeface="Times New Roman" panose="02020603050405020304" pitchFamily="18" charset="0"/>
              </a:rPr>
              <a:t>Z</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市近郊の障害者施設職員、居宅支援事業所ヘルパー、放課後等</a:t>
            </a:r>
            <a:r>
              <a:rPr lang="ja-JP" altLang="en-US" kern="100" dirty="0">
                <a:effectLst/>
                <a:latin typeface="Century" panose="02040604050505020304" pitchFamily="18" charset="0"/>
                <a:ea typeface="ＭＳ 明朝" panose="02020609040205080304" pitchFamily="17" charset="-128"/>
                <a:cs typeface="Times New Roman" panose="02020603050405020304" pitchFamily="18" charset="0"/>
              </a:rPr>
              <a:t>デイサー</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ビス指導員、特別支援学校教員等）である。これらの受講者は、事前の募集に対して応募を募り、定員を超過した場合は推薦と選考により決定した。</a:t>
            </a:r>
            <a:endParaRPr kumimoji="1" lang="en-US" altLang="ja-JP" dirty="0"/>
          </a:p>
        </p:txBody>
      </p:sp>
      <p:sp>
        <p:nvSpPr>
          <p:cNvPr id="4" name="スライド番号プレースホルダー 3">
            <a:extLst>
              <a:ext uri="{FF2B5EF4-FFF2-40B4-BE49-F238E27FC236}">
                <a16:creationId xmlns:a16="http://schemas.microsoft.com/office/drawing/2014/main" id="{520F78D6-FD00-495F-85A5-416E4A1A74CE}"/>
              </a:ext>
            </a:extLst>
          </p:cNvPr>
          <p:cNvSpPr>
            <a:spLocks noGrp="1"/>
          </p:cNvSpPr>
          <p:nvPr>
            <p:ph type="sldNum" sz="quarter" idx="12"/>
          </p:nvPr>
        </p:nvSpPr>
        <p:spPr/>
        <p:txBody>
          <a:bodyPr/>
          <a:lstStyle/>
          <a:p>
            <a:fld id="{6818B9AD-B9F2-4E41-8859-A4D29C5D1112}" type="slidenum">
              <a:rPr kumimoji="1" lang="ja-JP" altLang="en-US" smtClean="0"/>
              <a:t>28</a:t>
            </a:fld>
            <a:endParaRPr kumimoji="1" lang="ja-JP" altLang="en-US"/>
          </a:p>
        </p:txBody>
      </p:sp>
    </p:spTree>
    <p:extLst>
      <p:ext uri="{BB962C8B-B14F-4D97-AF65-F5344CB8AC3E}">
        <p14:creationId xmlns:p14="http://schemas.microsoft.com/office/powerpoint/2010/main" val="28214957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51F5FB6B-B9B1-4CB3-A2BA-579E8C42DCED}"/>
              </a:ext>
            </a:extLst>
          </p:cNvPr>
          <p:cNvSpPr>
            <a:spLocks noGrp="1"/>
          </p:cNvSpPr>
          <p:nvPr>
            <p:ph idx="1"/>
          </p:nvPr>
        </p:nvSpPr>
        <p:spPr>
          <a:xfrm>
            <a:off x="191069" y="238539"/>
            <a:ext cx="8679975" cy="6107670"/>
          </a:xfrm>
        </p:spPr>
        <p:txBody>
          <a:bodyPr>
            <a:normAutofit/>
          </a:bodyPr>
          <a:lstStyle/>
          <a:p>
            <a:pPr marL="0" indent="0">
              <a:lnSpc>
                <a:spcPct val="120000"/>
              </a:lnSpc>
              <a:buNone/>
            </a:pPr>
            <a:r>
              <a:rPr lang="ja-JP"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２）期間</a:t>
            </a:r>
            <a:endParaRPr lang="en-US" altLang="ja-JP" sz="32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nSpc>
                <a:spcPct val="120000"/>
              </a:lnSpc>
              <a:buNone/>
            </a:pPr>
            <a:r>
              <a:rPr lang="ja-JP" altLang="en-US" sz="32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研究</a:t>
            </a:r>
            <a:r>
              <a:rPr lang="en-US"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の対象とする期間は、</a:t>
            </a:r>
            <a:r>
              <a:rPr lang="en-US"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2017</a:t>
            </a:r>
            <a:r>
              <a:rPr lang="ja-JP"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en-US"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2019</a:t>
            </a:r>
            <a:r>
              <a:rPr lang="ja-JP"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年の</a:t>
            </a:r>
            <a:r>
              <a:rPr lang="en-US"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年分の研修であ</a:t>
            </a:r>
            <a:r>
              <a:rPr lang="ja-JP" altLang="en-US" sz="3200" kern="100" dirty="0">
                <a:effectLst/>
                <a:latin typeface="Century" panose="02040604050505020304" pitchFamily="18" charset="0"/>
                <a:ea typeface="ＭＳ 明朝" panose="02020609040205080304" pitchFamily="17" charset="-128"/>
                <a:cs typeface="Times New Roman" panose="02020603050405020304" pitchFamily="18" charset="0"/>
              </a:rPr>
              <a:t>る</a:t>
            </a:r>
            <a:r>
              <a:rPr lang="ja-JP"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。本研修は、講義と実習及びグループワークを実施し、後日、研修協力者</a:t>
            </a:r>
            <a:r>
              <a:rPr lang="ja-JP" altLang="en-US" sz="3200" kern="100" dirty="0">
                <a:effectLst/>
                <a:latin typeface="Century" panose="02040604050505020304" pitchFamily="18" charset="0"/>
                <a:ea typeface="ＭＳ 明朝" panose="02020609040205080304" pitchFamily="17" charset="-128"/>
                <a:cs typeface="Times New Roman" panose="02020603050405020304" pitchFamily="18" charset="0"/>
              </a:rPr>
              <a:t>（障害のある当事者）</a:t>
            </a:r>
            <a:r>
              <a:rPr lang="ja-JP"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の所属先の福祉事業所、学校で報告会を実施。</a:t>
            </a:r>
            <a:endParaRPr lang="en-US" altLang="ja-JP" sz="32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nSpc>
                <a:spcPct val="120000"/>
              </a:lnSpc>
              <a:buNone/>
            </a:pPr>
            <a:r>
              <a:rPr lang="ja-JP" altLang="en-US" sz="32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その後、行動支援センターの見学をはさんでフォローアップ研修としての事例検討会を行うという計</a:t>
            </a:r>
            <a:r>
              <a:rPr lang="en-US"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7</a:t>
            </a:r>
            <a:r>
              <a:rPr lang="ja-JP" altLang="ja-JP" sz="3200" kern="100" dirty="0">
                <a:effectLst/>
                <a:latin typeface="Century" panose="02040604050505020304" pitchFamily="18" charset="0"/>
                <a:ea typeface="ＭＳ 明朝" panose="02020609040205080304" pitchFamily="17" charset="-128"/>
                <a:cs typeface="Times New Roman" panose="02020603050405020304" pitchFamily="18" charset="0"/>
              </a:rPr>
              <a:t>日間を実施するものである。</a:t>
            </a:r>
            <a:endParaRPr lang="en-US" altLang="ja-JP" sz="32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2" name="スライド番号プレースホルダー 1">
            <a:extLst>
              <a:ext uri="{FF2B5EF4-FFF2-40B4-BE49-F238E27FC236}">
                <a16:creationId xmlns:a16="http://schemas.microsoft.com/office/drawing/2014/main" id="{A23CAB3E-D168-4484-93F4-9FE6FE086CE3}"/>
              </a:ext>
            </a:extLst>
          </p:cNvPr>
          <p:cNvSpPr>
            <a:spLocks noGrp="1"/>
          </p:cNvSpPr>
          <p:nvPr>
            <p:ph type="sldNum" sz="quarter" idx="12"/>
          </p:nvPr>
        </p:nvSpPr>
        <p:spPr/>
        <p:txBody>
          <a:bodyPr/>
          <a:lstStyle/>
          <a:p>
            <a:fld id="{6818B9AD-B9F2-4E41-8859-A4D29C5D1112}" type="slidenum">
              <a:rPr kumimoji="1" lang="ja-JP" altLang="en-US" smtClean="0"/>
              <a:t>29</a:t>
            </a:fld>
            <a:endParaRPr kumimoji="1" lang="ja-JP" altLang="en-US"/>
          </a:p>
        </p:txBody>
      </p:sp>
    </p:spTree>
    <p:extLst>
      <p:ext uri="{BB962C8B-B14F-4D97-AF65-F5344CB8AC3E}">
        <p14:creationId xmlns:p14="http://schemas.microsoft.com/office/powerpoint/2010/main" val="1799100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1184601" y="139493"/>
            <a:ext cx="6342634" cy="810875"/>
          </a:xfrm>
        </p:spPr>
        <p:txBody>
          <a:bodyPr>
            <a:normAutofit/>
          </a:bodyPr>
          <a:lstStyle/>
          <a:p>
            <a:r>
              <a:rPr lang="ja-JP" altLang="en-US" dirty="0">
                <a:solidFill>
                  <a:srgbClr val="002060"/>
                </a:solidFill>
                <a:latin typeface="ＭＳ 明朝" panose="02020609040205080304" pitchFamily="17" charset="-128"/>
                <a:ea typeface="ＭＳ 明朝" panose="02020609040205080304" pitchFamily="17" charset="-128"/>
              </a:rPr>
              <a:t>行動障害をどう捉えるか</a:t>
            </a:r>
            <a:endParaRPr kumimoji="1" lang="ja-JP" altLang="en-US" dirty="0">
              <a:latin typeface="ＭＳ 明朝" panose="02020609040205080304" pitchFamily="17" charset="-128"/>
              <a:ea typeface="ＭＳ 明朝" panose="02020609040205080304" pitchFamily="17" charset="-128"/>
            </a:endParaRPr>
          </a:p>
        </p:txBody>
      </p:sp>
      <p:sp>
        <p:nvSpPr>
          <p:cNvPr id="6" name="テキスト ボックス 5"/>
          <p:cNvSpPr txBox="1"/>
          <p:nvPr/>
        </p:nvSpPr>
        <p:spPr>
          <a:xfrm>
            <a:off x="302321" y="1050090"/>
            <a:ext cx="8539357" cy="5693866"/>
          </a:xfrm>
          <a:prstGeom prst="rect">
            <a:avLst/>
          </a:prstGeom>
          <a:noFill/>
        </p:spPr>
        <p:txBody>
          <a:bodyPr wrap="square" rtlCol="0">
            <a:spAutoFit/>
          </a:bodyPr>
          <a:lstStyle/>
          <a:p>
            <a:r>
              <a:rPr lang="ja-JP" altLang="en-US" sz="2800" b="1" dirty="0">
                <a:latin typeface="ＭＳ 明朝" panose="02020609040205080304" pitchFamily="17" charset="-128"/>
                <a:ea typeface="ＭＳ 明朝" panose="02020609040205080304" pitchFamily="17" charset="-128"/>
              </a:rPr>
              <a:t>●行動障害を引き起こす要因は、行動障害を起こしている個人の問題か？本人が抱えている障害そのものなのか？</a:t>
            </a:r>
            <a:endParaRPr lang="en-US" altLang="ja-JP" sz="2800" b="1" dirty="0">
              <a:latin typeface="ＭＳ 明朝" panose="02020609040205080304" pitchFamily="17" charset="-128"/>
              <a:ea typeface="ＭＳ 明朝" panose="02020609040205080304" pitchFamily="17" charset="-128"/>
            </a:endParaRPr>
          </a:p>
          <a:p>
            <a:r>
              <a:rPr lang="ja-JP" altLang="en-US" sz="2800" b="1" dirty="0">
                <a:latin typeface="ＭＳ 明朝" panose="02020609040205080304" pitchFamily="17" charset="-128"/>
                <a:ea typeface="ＭＳ 明朝" panose="02020609040205080304" pitchFamily="17" charset="-128"/>
              </a:rPr>
              <a:t>●すべてを受け入れるような関わりや、逆に注意したり言い聞かせても改善するわけでもない。もちろん、時間が経てば解決してくれるような話でもなさそう・・・</a:t>
            </a:r>
            <a:endParaRPr lang="en-US" altLang="ja-JP" sz="2800" b="1" dirty="0">
              <a:latin typeface="ＭＳ 明朝" panose="02020609040205080304" pitchFamily="17" charset="-128"/>
              <a:ea typeface="ＭＳ 明朝" panose="02020609040205080304" pitchFamily="17" charset="-128"/>
            </a:endParaRPr>
          </a:p>
          <a:p>
            <a:r>
              <a:rPr lang="ja-JP" altLang="en-US" sz="2800" b="1" dirty="0">
                <a:latin typeface="ＭＳ 明朝" panose="02020609040205080304" pitchFamily="17" charset="-128"/>
                <a:ea typeface="ＭＳ 明朝" panose="02020609040205080304" pitchFamily="17" charset="-128"/>
              </a:rPr>
              <a:t>●なぜ行動障害を起こしたのか？本人に理由を聞いてもわからないことが多いし、逆に身近な人であれば理由がわかるかと言えば、必ずしもそうとは言えないし・・・</a:t>
            </a:r>
            <a:endParaRPr lang="en-US" altLang="ja-JP" sz="2800" b="1" dirty="0">
              <a:latin typeface="ＭＳ 明朝" panose="02020609040205080304" pitchFamily="17" charset="-128"/>
              <a:ea typeface="ＭＳ 明朝" panose="02020609040205080304" pitchFamily="17" charset="-128"/>
            </a:endParaRPr>
          </a:p>
          <a:p>
            <a:r>
              <a:rPr lang="ja-JP" altLang="en-US" sz="2800" b="1" dirty="0">
                <a:latin typeface="ＭＳ 明朝" panose="02020609040205080304" pitchFamily="17" charset="-128"/>
                <a:ea typeface="ＭＳ 明朝" panose="02020609040205080304" pitchFamily="17" charset="-128"/>
              </a:rPr>
              <a:t>●行動障害は</a:t>
            </a:r>
            <a:r>
              <a:rPr lang="en-US" altLang="ja-JP" sz="2800" b="1" dirty="0">
                <a:latin typeface="ＭＳ 明朝" panose="02020609040205080304" pitchFamily="17" charset="-128"/>
                <a:ea typeface="ＭＳ 明朝" panose="02020609040205080304" pitchFamily="17" charset="-128"/>
              </a:rPr>
              <a:t>24</a:t>
            </a:r>
            <a:r>
              <a:rPr lang="ja-JP" altLang="en-US" sz="2800" b="1" dirty="0">
                <a:latin typeface="ＭＳ 明朝" panose="02020609040205080304" pitchFamily="17" charset="-128"/>
                <a:ea typeface="ＭＳ 明朝" panose="02020609040205080304" pitchFamily="17" charset="-128"/>
              </a:rPr>
              <a:t>時間、ずっと起こっているわけではない。</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5922A56-49A1-449C-AEE5-3DC221CEE564}"/>
              </a:ext>
            </a:extLst>
          </p:cNvPr>
          <p:cNvSpPr>
            <a:spLocks noGrp="1"/>
          </p:cNvSpPr>
          <p:nvPr>
            <p:ph type="title"/>
          </p:nvPr>
        </p:nvSpPr>
        <p:spPr>
          <a:xfrm>
            <a:off x="628650" y="136524"/>
            <a:ext cx="7886700" cy="615535"/>
          </a:xfrm>
        </p:spPr>
        <p:txBody>
          <a:bodyPr>
            <a:normAutofit fontScale="90000"/>
          </a:bodyPr>
          <a:lstStyle/>
          <a:p>
            <a:r>
              <a:rPr kumimoji="1" lang="ja-JP" altLang="en-US" dirty="0"/>
              <a:t>総合考察</a:t>
            </a:r>
          </a:p>
        </p:txBody>
      </p:sp>
      <p:sp>
        <p:nvSpPr>
          <p:cNvPr id="3" name="コンテンツ プレースホルダー 2">
            <a:extLst>
              <a:ext uri="{FF2B5EF4-FFF2-40B4-BE49-F238E27FC236}">
                <a16:creationId xmlns:a16="http://schemas.microsoft.com/office/drawing/2014/main" id="{10975DED-7DFC-40D2-8568-9647A0293F27}"/>
              </a:ext>
            </a:extLst>
          </p:cNvPr>
          <p:cNvSpPr>
            <a:spLocks noGrp="1"/>
          </p:cNvSpPr>
          <p:nvPr>
            <p:ph idx="1"/>
          </p:nvPr>
        </p:nvSpPr>
        <p:spPr>
          <a:xfrm>
            <a:off x="0" y="752058"/>
            <a:ext cx="9144000" cy="6105942"/>
          </a:xfrm>
        </p:spPr>
        <p:txBody>
          <a:bodyPr lIns="0">
            <a:normAutofit fontScale="92500" lnSpcReduction="20000"/>
          </a:bodyPr>
          <a:lstStyle/>
          <a:p>
            <a:pPr marL="0" indent="0">
              <a:lnSpc>
                <a:spcPct val="110000"/>
              </a:lnSpc>
              <a:buNone/>
            </a:pPr>
            <a:r>
              <a:rPr kumimoji="1" lang="ja-JP" altLang="en-US" dirty="0"/>
              <a:t>（１）強度行動障害への入所施設における支援の限界</a:t>
            </a:r>
            <a:endParaRPr kumimoji="1" lang="en-US" altLang="ja-JP" dirty="0"/>
          </a:p>
          <a:p>
            <a:pPr indent="0" algn="just">
              <a:lnSpc>
                <a:spcPct val="110000"/>
              </a:lnSpc>
              <a:buNone/>
            </a:pPr>
            <a:r>
              <a:rPr lang="ja-JP" altLang="en-US" kern="100" dirty="0">
                <a:solidFill>
                  <a:srgbClr val="000000"/>
                </a:solidFill>
                <a:latin typeface="Century" panose="02040604050505020304" pitchFamily="18" charset="0"/>
                <a:ea typeface="ＭＳ 明朝" panose="02020609040205080304" pitchFamily="17" charset="-128"/>
                <a:cs typeface="ＭＳ 明朝" panose="02020609040205080304" pitchFamily="17" charset="-128"/>
              </a:rPr>
              <a:t>　</a:t>
            </a:r>
            <a:r>
              <a:rPr lang="ja-JP" altLang="ja-JP" kern="100" dirty="0">
                <a:solidFill>
                  <a:srgbClr val="000000"/>
                </a:solidFill>
                <a:effectLst/>
                <a:latin typeface="Century" panose="02040604050505020304" pitchFamily="18" charset="0"/>
                <a:ea typeface="ＭＳ 明朝" panose="02020609040205080304" pitchFamily="17" charset="-128"/>
                <a:cs typeface="ＭＳ 明朝" panose="02020609040205080304" pitchFamily="17" charset="-128"/>
              </a:rPr>
              <a:t>研究</a:t>
            </a:r>
            <a:r>
              <a:rPr lang="en-US" altLang="ja-JP" kern="100" dirty="0">
                <a:solidFill>
                  <a:srgbClr val="000000"/>
                </a:solidFill>
                <a:effectLst/>
                <a:latin typeface="Century" panose="02040604050505020304" pitchFamily="18" charset="0"/>
                <a:ea typeface="ＭＳ 明朝" panose="02020609040205080304" pitchFamily="17" charset="-128"/>
                <a:cs typeface="ＭＳ 明朝" panose="02020609040205080304" pitchFamily="17" charset="-128"/>
              </a:rPr>
              <a:t>1</a:t>
            </a:r>
            <a:r>
              <a:rPr lang="ja-JP" altLang="ja-JP" kern="100" dirty="0">
                <a:solidFill>
                  <a:srgbClr val="000000"/>
                </a:solidFill>
                <a:effectLst/>
                <a:latin typeface="Century" panose="02040604050505020304" pitchFamily="18" charset="0"/>
                <a:ea typeface="ＭＳ 明朝" panose="02020609040205080304" pitchFamily="17" charset="-128"/>
                <a:cs typeface="ＭＳ 明朝" panose="02020609040205080304" pitchFamily="17" charset="-128"/>
              </a:rPr>
              <a:t>では、事例研究を通して、徹底した本人を中心とした支援の実例を検討した。その結果、支援期間の長短はあるものの、一定の</a:t>
            </a:r>
            <a:r>
              <a:rPr lang="ja-JP"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良好な成果をもたらしたと評価ができたが、一つ</a:t>
            </a:r>
            <a:r>
              <a:rPr lang="ja-JP" altLang="en-US"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の共通点</a:t>
            </a:r>
            <a:r>
              <a:rPr lang="ja-JP"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は、行動障害が起こっているその文脈</a:t>
            </a:r>
            <a:r>
              <a:rPr lang="ja-JP" altLang="en-US"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、場面</a:t>
            </a:r>
            <a:r>
              <a:rPr lang="ja-JP"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に重点をおいて支援が行われたことである。</a:t>
            </a:r>
            <a:endParaRPr lang="en-US" altLang="ja-JP"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endParaRPr>
          </a:p>
          <a:p>
            <a:pPr indent="0" algn="just">
              <a:lnSpc>
                <a:spcPct val="110000"/>
              </a:lnSpc>
              <a:buNone/>
            </a:pPr>
            <a:r>
              <a:rPr lang="ja-JP" altLang="en-US"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くわえて、支援の記録や観察で得られたことを分析することによって支援を組み立てる</a:t>
            </a:r>
            <a:r>
              <a:rPr lang="ja-JP" altLang="ja-JP"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「根拠に基づいた支援」</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がなされている。また、行動障害の軽減アプローチだけでなく、適切な行動形成を目指したプログラムに基づいて支援が行われた点も強調すべきである。</a:t>
            </a:r>
            <a:endParaRPr lang="en-US" altLang="ja-JP"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0" algn="just">
              <a:lnSpc>
                <a:spcPct val="110000"/>
              </a:lnSpc>
              <a:buNone/>
            </a:pPr>
            <a:r>
              <a:rPr lang="ja-JP" altLang="en-US" sz="2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rPr>
              <a:t>それでは、なぜこれまでの間、様々な施策や制度、サービスによって強度行動障害に取り組んできたにもかかわらず、「強度行動障</a:t>
            </a:r>
            <a:r>
              <a:rPr lang="ja-JP" altLang="en-US" sz="2800" kern="100" dirty="0">
                <a:effectLst/>
                <a:latin typeface="Century" panose="02040604050505020304" pitchFamily="18" charset="0"/>
                <a:ea typeface="ＭＳ 明朝" panose="02020609040205080304" pitchFamily="17" charset="-128"/>
                <a:cs typeface="Times New Roman" panose="02020603050405020304" pitchFamily="18" charset="0"/>
              </a:rPr>
              <a:t>障害</a:t>
            </a:r>
            <a:r>
              <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2800" kern="100" dirty="0">
                <a:effectLst/>
                <a:latin typeface="Century" panose="02040604050505020304" pitchFamily="18" charset="0"/>
                <a:ea typeface="ＭＳ 明朝" panose="02020609040205080304" pitchFamily="17" charset="-128"/>
                <a:cs typeface="Times New Roman" panose="02020603050405020304" pitchFamily="18" charset="0"/>
              </a:rPr>
              <a:t>がなくならないのか。</a:t>
            </a:r>
            <a:r>
              <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rPr>
              <a:t>以下の</a:t>
            </a:r>
            <a:r>
              <a:rPr lang="en-US" altLang="ja-JP" sz="28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rPr>
              <a:t>点が指摘できる。</a:t>
            </a:r>
            <a:endParaRPr lang="en-US" altLang="ja-JP"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2E9B600D-8E1D-4D78-B3EA-3EB000CDB5BF}"/>
              </a:ext>
            </a:extLst>
          </p:cNvPr>
          <p:cNvSpPr>
            <a:spLocks noGrp="1"/>
          </p:cNvSpPr>
          <p:nvPr>
            <p:ph type="sldNum" sz="quarter" idx="12"/>
          </p:nvPr>
        </p:nvSpPr>
        <p:spPr/>
        <p:txBody>
          <a:bodyPr/>
          <a:lstStyle/>
          <a:p>
            <a:fld id="{6818B9AD-B9F2-4E41-8859-A4D29C5D1112}" type="slidenum">
              <a:rPr kumimoji="1" lang="ja-JP" altLang="en-US" smtClean="0"/>
              <a:t>30</a:t>
            </a:fld>
            <a:endParaRPr kumimoji="1" lang="ja-JP" altLang="en-US"/>
          </a:p>
        </p:txBody>
      </p:sp>
    </p:spTree>
    <p:extLst>
      <p:ext uri="{BB962C8B-B14F-4D97-AF65-F5344CB8AC3E}">
        <p14:creationId xmlns:p14="http://schemas.microsoft.com/office/powerpoint/2010/main" val="2392066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0FF2CC78-09F3-48A0-951D-1C8F5A20BCF2}"/>
              </a:ext>
            </a:extLst>
          </p:cNvPr>
          <p:cNvSpPr>
            <a:spLocks noGrp="1"/>
          </p:cNvSpPr>
          <p:nvPr>
            <p:ph idx="1"/>
          </p:nvPr>
        </p:nvSpPr>
        <p:spPr>
          <a:xfrm>
            <a:off x="0" y="136524"/>
            <a:ext cx="9011478" cy="6721476"/>
          </a:xfrm>
        </p:spPr>
        <p:txBody>
          <a:bodyPr lIns="0" tIns="0" rIns="0">
            <a:normAutofit fontScale="92500" lnSpcReduction="10000"/>
          </a:bodyPr>
          <a:lstStyle/>
          <a:p>
            <a:pPr indent="0" algn="just">
              <a:lnSpc>
                <a:spcPct val="120000"/>
              </a:lnSpc>
              <a:buNone/>
            </a:pP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点目は、福祉職員に専門性が求められなかった点である。入所施設</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で実施された</a:t>
            </a:r>
            <a:r>
              <a:rPr lang="ja-JP" altLang="ja-JP" sz="24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強度行動障害特別処遇事業</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1993</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）が十分に機能しなかったのは、入所施設に求められた主たる機能として、心理療法等の専門的治療教育的な介入よりも家庭的ケアを優先してきたからである。</a:t>
            </a:r>
            <a:endPar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0" algn="just">
              <a:lnSpc>
                <a:spcPct val="120000"/>
              </a:lnSpc>
              <a:buNone/>
            </a:pP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点目は、</a:t>
            </a:r>
            <a:r>
              <a:rPr lang="ja-JP" altLang="en-US" sz="2400" kern="100" dirty="0">
                <a:latin typeface="Century" panose="02040604050505020304" pitchFamily="18" charset="0"/>
                <a:ea typeface="ＭＳ 明朝" panose="02020609040205080304" pitchFamily="17" charset="-128"/>
                <a:cs typeface="Times New Roman" panose="02020603050405020304" pitchFamily="18" charset="0"/>
              </a:rPr>
              <a:t>行動障害のある</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障害</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児</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者へ、人手の手厚さと環境整備のみで対応しようとしたことへの限界である。行動障害への予防的対策は必要だが、同時に</a:t>
            </a:r>
            <a:r>
              <a:rPr lang="ja-JP" altLang="ja-JP" sz="24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適切</a:t>
            </a:r>
            <a:r>
              <a:rPr lang="ja-JP" altLang="en-US" sz="24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な</a:t>
            </a:r>
            <a:r>
              <a:rPr lang="ja-JP" altLang="ja-JP" sz="24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行動の形成</a:t>
            </a:r>
            <a:r>
              <a:rPr lang="ja-JP" altLang="en-US" sz="24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（コミュニケーション支援）</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を目指す視点が不十分であったと言える。適切な行動を形成</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する</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ためは、個々に応じた方法論、</a:t>
            </a:r>
            <a:r>
              <a:rPr lang="ja-JP" altLang="en-US" sz="2400" kern="100" dirty="0">
                <a:latin typeface="Century" panose="02040604050505020304" pitchFamily="18" charset="0"/>
                <a:ea typeface="ＭＳ 明朝" panose="02020609040205080304" pitchFamily="17" charset="-128"/>
                <a:cs typeface="Times New Roman" panose="02020603050405020304" pitchFamily="18" charset="0"/>
              </a:rPr>
              <a:t>支援</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技術を必要とするが、その</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スキル</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を持ち合わせた施設職員が少なかったと推測する。</a:t>
            </a:r>
            <a:endParaRPr lang="en-US" altLang="ja-JP" sz="2400" kern="100" dirty="0">
              <a:latin typeface="Century" panose="02040604050505020304" pitchFamily="18" charset="0"/>
              <a:ea typeface="ＭＳ 明朝" panose="02020609040205080304" pitchFamily="17" charset="-128"/>
              <a:cs typeface="Times New Roman" panose="02020603050405020304" pitchFamily="18" charset="0"/>
            </a:endParaRPr>
          </a:p>
          <a:p>
            <a:pPr indent="0" algn="just">
              <a:lnSpc>
                <a:spcPct val="120000"/>
              </a:lnSpc>
              <a:buNone/>
            </a:pP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点目は、地域社会の中で獲得すべき買い物や余暇活動などの生活スキル</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の形成</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がなされていなかったなど、</a:t>
            </a:r>
            <a:r>
              <a:rPr lang="ja-JP" altLang="ja-JP" sz="24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地域移行の視点</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が乏しかった</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と考える</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それは、</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日常的な生活に制約が多い特別な場所である入所施設</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では限界がある。</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入所施設が、親の安心と引き換えに本人の意思に反して終の棲家とな</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ることは</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ノーマライゼーションの理念に</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反する</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。つまり、強度行動障害のある人にこそ、教育</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や福祉</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のアウトリーチ的支援の拡大</a:t>
            </a:r>
            <a:r>
              <a:rPr lang="ja-JP" altLang="en-US" sz="2400" kern="100" dirty="0">
                <a:latin typeface="Century" panose="02040604050505020304" pitchFamily="18" charset="0"/>
                <a:ea typeface="ＭＳ 明朝" panose="02020609040205080304" pitchFamily="17" charset="-128"/>
                <a:cs typeface="Times New Roman" panose="02020603050405020304" pitchFamily="18" charset="0"/>
              </a:rPr>
              <a:t>を、</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これまで以上に期待するものである</a:t>
            </a:r>
            <a:r>
              <a:rPr lang="ja-JP" altLang="en-US" sz="2400" kern="100" dirty="0">
                <a:latin typeface="Century" panose="02040604050505020304" pitchFamily="18" charset="0"/>
                <a:ea typeface="ＭＳ 明朝" panose="02020609040205080304" pitchFamily="17" charset="-128"/>
                <a:cs typeface="Times New Roman" panose="02020603050405020304" pitchFamily="18" charset="0"/>
              </a:rPr>
              <a:t>。</a:t>
            </a:r>
            <a:endPar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C28DF828-73F8-405B-A52A-2AA44894D341}"/>
              </a:ext>
            </a:extLst>
          </p:cNvPr>
          <p:cNvSpPr>
            <a:spLocks noGrp="1"/>
          </p:cNvSpPr>
          <p:nvPr>
            <p:ph type="sldNum" sz="quarter" idx="12"/>
          </p:nvPr>
        </p:nvSpPr>
        <p:spPr/>
        <p:txBody>
          <a:bodyPr/>
          <a:lstStyle/>
          <a:p>
            <a:fld id="{6818B9AD-B9F2-4E41-8859-A4D29C5D1112}" type="slidenum">
              <a:rPr kumimoji="1" lang="ja-JP" altLang="en-US" smtClean="0"/>
              <a:t>31</a:t>
            </a:fld>
            <a:endParaRPr kumimoji="1" lang="ja-JP" altLang="en-US"/>
          </a:p>
        </p:txBody>
      </p:sp>
    </p:spTree>
    <p:extLst>
      <p:ext uri="{BB962C8B-B14F-4D97-AF65-F5344CB8AC3E}">
        <p14:creationId xmlns:p14="http://schemas.microsoft.com/office/powerpoint/2010/main" val="282102961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A303D76-9459-497D-8D90-DF7B5FFF526D}"/>
              </a:ext>
            </a:extLst>
          </p:cNvPr>
          <p:cNvSpPr>
            <a:spLocks noGrp="1"/>
          </p:cNvSpPr>
          <p:nvPr>
            <p:ph type="title"/>
          </p:nvPr>
        </p:nvSpPr>
        <p:spPr>
          <a:xfrm>
            <a:off x="628650" y="136524"/>
            <a:ext cx="7886700" cy="711615"/>
          </a:xfrm>
        </p:spPr>
        <p:txBody>
          <a:bodyPr/>
          <a:lstStyle/>
          <a:p>
            <a:r>
              <a:rPr kumimoji="1" lang="ja-JP" altLang="en-US" dirty="0"/>
              <a:t>（２）社会的ケアと家族支援</a:t>
            </a:r>
          </a:p>
        </p:txBody>
      </p:sp>
      <p:sp>
        <p:nvSpPr>
          <p:cNvPr id="3" name="コンテンツ プレースホルダー 2">
            <a:extLst>
              <a:ext uri="{FF2B5EF4-FFF2-40B4-BE49-F238E27FC236}">
                <a16:creationId xmlns:a16="http://schemas.microsoft.com/office/drawing/2014/main" id="{2E26DD5F-F1E9-4AAD-99C5-1DDDED6E7B66}"/>
              </a:ext>
            </a:extLst>
          </p:cNvPr>
          <p:cNvSpPr>
            <a:spLocks noGrp="1"/>
          </p:cNvSpPr>
          <p:nvPr>
            <p:ph idx="1"/>
          </p:nvPr>
        </p:nvSpPr>
        <p:spPr>
          <a:xfrm>
            <a:off x="238539" y="1020416"/>
            <a:ext cx="8666922" cy="5499653"/>
          </a:xfrm>
        </p:spPr>
        <p:txBody>
          <a:bodyPr>
            <a:normAutofit/>
          </a:bodyPr>
          <a:lstStyle/>
          <a:p>
            <a:pPr indent="0" algn="just">
              <a:lnSpc>
                <a:spcPct val="100000"/>
              </a:lnSpc>
              <a:buNone/>
            </a:pPr>
            <a:r>
              <a:rPr lang="ja-JP" altLang="en-US"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研究</a:t>
            </a:r>
            <a:r>
              <a:rPr lang="en-US" altLang="ja-JP"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では、家族支援について、保護者の障害のある子どもの認知変容や受容過程を再考することで、関係者や関係機関の専門性を明らかにすることを検討した。「社会的ケア」</a:t>
            </a:r>
            <a:r>
              <a:rPr lang="ja-JP" altLang="en-US" kern="100" dirty="0">
                <a:effectLst/>
                <a:latin typeface="Century" panose="02040604050505020304" pitchFamily="18" charset="0"/>
                <a:ea typeface="ＭＳ 明朝" panose="02020609040205080304" pitchFamily="17" charset="-128"/>
                <a:cs typeface="Times New Roman" panose="02020603050405020304" pitchFamily="18" charset="0"/>
              </a:rPr>
              <a:t>の視点</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は、</a:t>
            </a:r>
            <a:r>
              <a:rPr lang="ja-JP" altLang="en-US" kern="100" dirty="0">
                <a:effectLst/>
                <a:latin typeface="Century" panose="02040604050505020304" pitchFamily="18" charset="0"/>
                <a:ea typeface="ＭＳ 明朝" panose="02020609040205080304" pitchFamily="17" charset="-128"/>
                <a:cs typeface="Times New Roman" panose="02020603050405020304" pitchFamily="18" charset="0"/>
              </a:rPr>
              <a:t>共生社会を実現</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上で非常に重要である。</a:t>
            </a:r>
            <a:endParaRPr lang="en-US" altLang="ja-JP"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0" algn="just">
              <a:lnSpc>
                <a:spcPct val="100000"/>
              </a:lnSpc>
              <a:buNone/>
            </a:pPr>
            <a:r>
              <a:rPr lang="ja-JP" altLang="en-US"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「社会的ケア」</a:t>
            </a:r>
            <a:r>
              <a:rPr lang="ja-JP" altLang="en-US" kern="100" dirty="0">
                <a:effectLst/>
                <a:latin typeface="Century" panose="02040604050505020304" pitchFamily="18" charset="0"/>
                <a:ea typeface="ＭＳ 明朝" panose="02020609040205080304" pitchFamily="17" charset="-128"/>
                <a:cs typeface="Times New Roman" panose="02020603050405020304" pitchFamily="18" charset="0"/>
              </a:rPr>
              <a:t>は</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知的障害者が親元から独立した地域生活を安定的に継続するために、フォーマルおよびインフォーマルを含む様々な社会資源を活用しながら、地域における有機的な支援ネットワークによって支えていくこと」と定義している</a:t>
            </a:r>
            <a:r>
              <a:rPr lang="ja-JP" altLang="en-US" kern="100" dirty="0">
                <a:effectLst/>
                <a:latin typeface="Century" panose="02040604050505020304" pitchFamily="18" charset="0"/>
                <a:ea typeface="ＭＳ 明朝" panose="02020609040205080304" pitchFamily="17" charset="-128"/>
                <a:cs typeface="Times New Roman" panose="02020603050405020304" pitchFamily="18" charset="0"/>
              </a:rPr>
              <a:t>（植戸，</a:t>
            </a:r>
            <a:r>
              <a:rPr lang="en-US" altLang="ja-JP" kern="100" dirty="0">
                <a:effectLst/>
                <a:latin typeface="Century" panose="02040604050505020304" pitchFamily="18" charset="0"/>
                <a:ea typeface="ＭＳ 明朝" panose="02020609040205080304" pitchFamily="17" charset="-128"/>
                <a:cs typeface="Times New Roman" panose="02020603050405020304" pitchFamily="18" charset="0"/>
              </a:rPr>
              <a:t>2019</a:t>
            </a:r>
            <a:r>
              <a:rPr lang="ja-JP" altLang="en-US"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a:t>
            </a:r>
          </a:p>
        </p:txBody>
      </p:sp>
      <p:sp>
        <p:nvSpPr>
          <p:cNvPr id="4" name="スライド番号プレースホルダー 3">
            <a:extLst>
              <a:ext uri="{FF2B5EF4-FFF2-40B4-BE49-F238E27FC236}">
                <a16:creationId xmlns:a16="http://schemas.microsoft.com/office/drawing/2014/main" id="{F09F5CDD-460A-4240-96CC-FCADD5161150}"/>
              </a:ext>
            </a:extLst>
          </p:cNvPr>
          <p:cNvSpPr>
            <a:spLocks noGrp="1"/>
          </p:cNvSpPr>
          <p:nvPr>
            <p:ph type="sldNum" sz="quarter" idx="12"/>
          </p:nvPr>
        </p:nvSpPr>
        <p:spPr/>
        <p:txBody>
          <a:bodyPr/>
          <a:lstStyle/>
          <a:p>
            <a:fld id="{6818B9AD-B9F2-4E41-8859-A4D29C5D1112}" type="slidenum">
              <a:rPr kumimoji="1" lang="ja-JP" altLang="en-US" smtClean="0"/>
              <a:t>32</a:t>
            </a:fld>
            <a:endParaRPr kumimoji="1" lang="ja-JP" altLang="en-US"/>
          </a:p>
        </p:txBody>
      </p:sp>
    </p:spTree>
    <p:extLst>
      <p:ext uri="{BB962C8B-B14F-4D97-AF65-F5344CB8AC3E}">
        <p14:creationId xmlns:p14="http://schemas.microsoft.com/office/powerpoint/2010/main" val="24604643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31A03701-5FBC-4154-8D82-CC1593DDF84E}"/>
              </a:ext>
            </a:extLst>
          </p:cNvPr>
          <p:cNvSpPr>
            <a:spLocks noGrp="1"/>
          </p:cNvSpPr>
          <p:nvPr>
            <p:ph idx="1"/>
          </p:nvPr>
        </p:nvSpPr>
        <p:spPr>
          <a:xfrm>
            <a:off x="225287" y="136524"/>
            <a:ext cx="8666922" cy="6584952"/>
          </a:xfrm>
        </p:spPr>
        <p:txBody>
          <a:bodyPr>
            <a:normAutofit/>
          </a:bodyPr>
          <a:lstStyle/>
          <a:p>
            <a:pPr marL="0" indent="0">
              <a:lnSpc>
                <a:spcPct val="120000"/>
              </a:lnSpc>
              <a:buNone/>
            </a:pPr>
            <a:r>
              <a:rPr lang="ja-JP" altLang="en-US" sz="20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在宅における強度行動障害は、保護者の養育能力をはるかに超えた状態といえるが、社会は家族に対して必要以上にケアを要請してきた。このことは、</a:t>
            </a:r>
            <a:r>
              <a:rPr lang="ja-JP" altLang="ja-JP" sz="20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虐待や心中事件</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に発展しかねないリスク、そしてまた実際に起こっている状況も考慮すると社会的課題である。しかし、ノーマライゼーションの理念のもとに障害者の地域移行を進める、近年の国の方針に疑問の余地はないはずなのだが、現実には子どもが社会的に自立でき年齢になっても高齢期の家族が在宅で障害のある子どもを丸抱えせざるを得ない皮肉な現象も生じている。もはや現実的には、家族にそのような機能は持ち合わせていないにも関わらずである。しかも、家族が全面的に担ってきたケアを引き受けられるだけの社会資源が地域には用意されているとはいえない。</a:t>
            </a:r>
            <a:endParaRPr lang="en-US" altLang="ja-JP" sz="20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nSpc>
                <a:spcPct val="120000"/>
              </a:lnSpc>
              <a:buNone/>
            </a:pPr>
            <a:r>
              <a:rPr lang="ja-JP" altLang="en-US" sz="20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ここに</a:t>
            </a:r>
            <a:r>
              <a:rPr lang="ja-JP" altLang="ja-JP" sz="20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ケアの抱え込み</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が生じる構図があり、このことは社会的課題であるといえる。そのようなケアの不可視化に陥らないためにも、親子それぞれに適切な時期に適度な距離感が必要であり、障害がある子どもの自立を目指しての親離れ子離れが重要となる。つまり、障害者の地域生活の保障が妨げられる結果とならないように、また家族に限界がきて不本意な施設入所や入院は避けられなければならないように、</a:t>
            </a:r>
            <a:r>
              <a:rPr lang="ja-JP" altLang="ja-JP" sz="20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社会的ケア</a:t>
            </a:r>
            <a:r>
              <a:rPr lang="ja-JP" altLang="ja-JP" sz="2000" kern="100" dirty="0">
                <a:effectLst/>
                <a:latin typeface="Century" panose="02040604050505020304" pitchFamily="18" charset="0"/>
                <a:ea typeface="ＭＳ 明朝" panose="02020609040205080304" pitchFamily="17" charset="-128"/>
                <a:cs typeface="Times New Roman" panose="02020603050405020304" pitchFamily="18" charset="0"/>
              </a:rPr>
              <a:t>の視点が教育、福祉、医療等の関係者には必要である。</a:t>
            </a:r>
          </a:p>
        </p:txBody>
      </p:sp>
      <p:sp>
        <p:nvSpPr>
          <p:cNvPr id="4" name="スライド番号プレースホルダー 3">
            <a:extLst>
              <a:ext uri="{FF2B5EF4-FFF2-40B4-BE49-F238E27FC236}">
                <a16:creationId xmlns:a16="http://schemas.microsoft.com/office/drawing/2014/main" id="{6BC4E872-B531-43BB-8AA0-0414B8BEEA56}"/>
              </a:ext>
            </a:extLst>
          </p:cNvPr>
          <p:cNvSpPr>
            <a:spLocks noGrp="1"/>
          </p:cNvSpPr>
          <p:nvPr>
            <p:ph type="sldNum" sz="quarter" idx="12"/>
          </p:nvPr>
        </p:nvSpPr>
        <p:spPr/>
        <p:txBody>
          <a:bodyPr/>
          <a:lstStyle/>
          <a:p>
            <a:fld id="{6818B9AD-B9F2-4E41-8859-A4D29C5D1112}" type="slidenum">
              <a:rPr kumimoji="1" lang="ja-JP" altLang="en-US" smtClean="0"/>
              <a:t>33</a:t>
            </a:fld>
            <a:endParaRPr kumimoji="1" lang="ja-JP" altLang="en-US"/>
          </a:p>
        </p:txBody>
      </p:sp>
    </p:spTree>
    <p:extLst>
      <p:ext uri="{BB962C8B-B14F-4D97-AF65-F5344CB8AC3E}">
        <p14:creationId xmlns:p14="http://schemas.microsoft.com/office/powerpoint/2010/main" val="23866483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8DD3DE7-A577-47E6-BF93-AB711973CB2A}"/>
              </a:ext>
            </a:extLst>
          </p:cNvPr>
          <p:cNvSpPr>
            <a:spLocks noGrp="1"/>
          </p:cNvSpPr>
          <p:nvPr>
            <p:ph type="title"/>
          </p:nvPr>
        </p:nvSpPr>
        <p:spPr>
          <a:xfrm>
            <a:off x="165652" y="0"/>
            <a:ext cx="8812695" cy="1033671"/>
          </a:xfrm>
        </p:spPr>
        <p:txBody>
          <a:bodyPr>
            <a:noAutofit/>
          </a:bodyPr>
          <a:lstStyle/>
          <a:p>
            <a:r>
              <a:rPr kumimoji="1" lang="ja-JP" altLang="en-US" sz="3200" dirty="0"/>
              <a:t>（３）強度行動障害のある人を支援するための</a:t>
            </a:r>
            <a:br>
              <a:rPr kumimoji="1" lang="en-US" altLang="ja-JP" sz="3200" dirty="0"/>
            </a:br>
            <a:r>
              <a:rPr kumimoji="1" lang="ja-JP" altLang="en-US" sz="3200" dirty="0"/>
              <a:t>　　　共通言語をもった人材養成の意義</a:t>
            </a:r>
          </a:p>
        </p:txBody>
      </p:sp>
      <p:sp>
        <p:nvSpPr>
          <p:cNvPr id="3" name="コンテンツ プレースホルダー 2">
            <a:extLst>
              <a:ext uri="{FF2B5EF4-FFF2-40B4-BE49-F238E27FC236}">
                <a16:creationId xmlns:a16="http://schemas.microsoft.com/office/drawing/2014/main" id="{33C9D69F-BE00-42DE-A1D9-14F716518E7F}"/>
              </a:ext>
            </a:extLst>
          </p:cNvPr>
          <p:cNvSpPr>
            <a:spLocks noGrp="1"/>
          </p:cNvSpPr>
          <p:nvPr>
            <p:ph idx="1"/>
          </p:nvPr>
        </p:nvSpPr>
        <p:spPr>
          <a:xfrm>
            <a:off x="0" y="1033672"/>
            <a:ext cx="9143999" cy="5824328"/>
          </a:xfrm>
        </p:spPr>
        <p:txBody>
          <a:bodyPr lIns="0" tIns="0" rIns="0" bIns="0">
            <a:normAutofit fontScale="92500"/>
          </a:bodyPr>
          <a:lstStyle/>
          <a:p>
            <a:pPr indent="0" algn="just">
              <a:lnSpc>
                <a:spcPct val="100000"/>
              </a:lnSpc>
              <a:buNone/>
            </a:pPr>
            <a:r>
              <a:rPr lang="ja-JP" altLang="en-US" sz="18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研究</a:t>
            </a:r>
            <a:r>
              <a:rPr lang="en-US"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3</a:t>
            </a:r>
            <a:r>
              <a:rPr lang="ja-JP"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は、人材養成の意義について検討した</a:t>
            </a:r>
            <a:r>
              <a:rPr lang="ja-JP" altLang="en-US"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a:t>
            </a:r>
            <a:r>
              <a:rPr lang="ja-JP"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教育、福祉、医療などそれぞれの専門領域は異なっても、同じ対象者へのアプローチを実践する際には、共通言語による情報を備えておく必要性</a:t>
            </a:r>
            <a:r>
              <a:rPr lang="ja-JP" altLang="en-US" sz="2400" kern="10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がある</a:t>
            </a:r>
            <a:r>
              <a:rPr lang="ja-JP"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a:t>
            </a:r>
            <a:endParaRPr lang="en-US"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endParaRPr>
          </a:p>
          <a:p>
            <a:pPr indent="0" algn="just">
              <a:lnSpc>
                <a:spcPct val="100000"/>
              </a:lnSpc>
              <a:buNone/>
            </a:pPr>
            <a:r>
              <a:rPr lang="ja-JP" altLang="en-US" sz="2400" kern="10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rPr>
              <a:t>　</a:t>
            </a:r>
            <a:r>
              <a:rPr lang="ja-JP"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今後、</a:t>
            </a:r>
            <a:r>
              <a:rPr lang="ja-JP" altLang="en-US"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強度行動障害に関する</a:t>
            </a:r>
            <a:r>
              <a:rPr lang="ja-JP"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研修</a:t>
            </a:r>
            <a:r>
              <a:rPr lang="ja-JP" altLang="en-US"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については、</a:t>
            </a:r>
            <a:r>
              <a:rPr lang="ja-JP"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受講生の行動が具体的に変化すること</a:t>
            </a:r>
            <a:r>
              <a:rPr lang="ja-JP" altLang="en-US"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を目的とする必要がある。そのこと</a:t>
            </a:r>
            <a:r>
              <a:rPr lang="ja-JP"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により</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、現場で関わる障害児者</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に</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も</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良い</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変化が生じるため、職場環境にも良い循環が生まれることが期待できる。</a:t>
            </a:r>
            <a:endPar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0" algn="just">
              <a:lnSpc>
                <a:spcPct val="100000"/>
              </a:lnSpc>
              <a:buNone/>
            </a:pPr>
            <a:r>
              <a:rPr lang="ja-JP" altLang="en-US" sz="2400" kern="100" dirty="0">
                <a:latin typeface="Century" panose="02040604050505020304" pitchFamily="18" charset="0"/>
                <a:ea typeface="ＭＳ 明朝" panose="02020609040205080304" pitchFamily="17" charset="-128"/>
                <a:cs typeface="Times New Roman" panose="02020603050405020304" pitchFamily="18" charset="0"/>
              </a:rPr>
              <a:t>　また、</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ネットワークの構築について、研修</a:t>
            </a:r>
            <a:r>
              <a:rPr lang="ja-JP" altLang="en-US" sz="2400" kern="100" dirty="0">
                <a:latin typeface="Century" panose="02040604050505020304" pitchFamily="18" charset="0"/>
                <a:ea typeface="ＭＳ 明朝" panose="02020609040205080304" pitchFamily="17" charset="-128"/>
                <a:cs typeface="Times New Roman" panose="02020603050405020304" pitchFamily="18" charset="0"/>
              </a:rPr>
              <a:t>の</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受講</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者</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を中心に、個人あるいは</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特定の</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支援機関で抱え込まずに</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チームアプローチ</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で役割分担をする取り組みが広がり、日常的な協働支援ネットワークの構築が進んだ。</a:t>
            </a:r>
            <a:endPar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indent="0" algn="just">
              <a:lnSpc>
                <a:spcPct val="100000"/>
              </a:lnSpc>
              <a:buNone/>
            </a:pP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これは実際に起こった研修の成果の一つであるが、研修協力者（障害のある当事者）の進路先として、研修に参加した福祉事業所への移行がスムーズに実現した経緯もある。つまり、学校卒業後の進路として福祉事業所を選択される場合、スムーズな移行</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支援</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となる意義も</a:t>
            </a: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あ</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る。</a:t>
            </a:r>
          </a:p>
        </p:txBody>
      </p:sp>
      <p:sp>
        <p:nvSpPr>
          <p:cNvPr id="4" name="スライド番号プレースホルダー 3">
            <a:extLst>
              <a:ext uri="{FF2B5EF4-FFF2-40B4-BE49-F238E27FC236}">
                <a16:creationId xmlns:a16="http://schemas.microsoft.com/office/drawing/2014/main" id="{9D9911B6-8493-44F5-B9DE-E84D699581EA}"/>
              </a:ext>
            </a:extLst>
          </p:cNvPr>
          <p:cNvSpPr>
            <a:spLocks noGrp="1"/>
          </p:cNvSpPr>
          <p:nvPr>
            <p:ph type="sldNum" sz="quarter" idx="12"/>
          </p:nvPr>
        </p:nvSpPr>
        <p:spPr/>
        <p:txBody>
          <a:bodyPr/>
          <a:lstStyle/>
          <a:p>
            <a:fld id="{6818B9AD-B9F2-4E41-8859-A4D29C5D1112}" type="slidenum">
              <a:rPr kumimoji="1" lang="ja-JP" altLang="en-US" smtClean="0"/>
              <a:t>34</a:t>
            </a:fld>
            <a:endParaRPr kumimoji="1" lang="ja-JP" altLang="en-US"/>
          </a:p>
        </p:txBody>
      </p:sp>
    </p:spTree>
    <p:extLst>
      <p:ext uri="{BB962C8B-B14F-4D97-AF65-F5344CB8AC3E}">
        <p14:creationId xmlns:p14="http://schemas.microsoft.com/office/powerpoint/2010/main" val="40099920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331B1A-0074-4E83-B8F7-DCBACAEBB4D3}"/>
              </a:ext>
            </a:extLst>
          </p:cNvPr>
          <p:cNvSpPr>
            <a:spLocks noGrp="1"/>
          </p:cNvSpPr>
          <p:nvPr>
            <p:ph type="title"/>
          </p:nvPr>
        </p:nvSpPr>
        <p:spPr>
          <a:xfrm>
            <a:off x="323850" y="136524"/>
            <a:ext cx="7886700" cy="562526"/>
          </a:xfrm>
        </p:spPr>
        <p:txBody>
          <a:bodyPr>
            <a:normAutofit/>
          </a:bodyPr>
          <a:lstStyle/>
          <a:p>
            <a:r>
              <a:rPr lang="en-US" altLang="ja-JP" sz="2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ja-JP" sz="2800" kern="100" dirty="0">
                <a:effectLst/>
                <a:latin typeface="Century" panose="02040604050505020304" pitchFamily="18" charset="0"/>
                <a:ea typeface="ＭＳ 明朝" panose="02020609040205080304" pitchFamily="17" charset="-128"/>
                <a:cs typeface="Times New Roman" panose="02020603050405020304" pitchFamily="18" charset="0"/>
              </a:rPr>
              <a:t>　今後の展望と課題</a:t>
            </a:r>
            <a:endParaRPr kumimoji="1" lang="ja-JP" altLang="en-US" sz="6000" dirty="0"/>
          </a:p>
        </p:txBody>
      </p:sp>
      <p:sp>
        <p:nvSpPr>
          <p:cNvPr id="3" name="コンテンツ プレースホルダー 2">
            <a:extLst>
              <a:ext uri="{FF2B5EF4-FFF2-40B4-BE49-F238E27FC236}">
                <a16:creationId xmlns:a16="http://schemas.microsoft.com/office/drawing/2014/main" id="{58228E1F-32CD-4E55-B617-E9A577BD2BD0}"/>
              </a:ext>
            </a:extLst>
          </p:cNvPr>
          <p:cNvSpPr>
            <a:spLocks noGrp="1"/>
          </p:cNvSpPr>
          <p:nvPr>
            <p:ph idx="1"/>
          </p:nvPr>
        </p:nvSpPr>
        <p:spPr>
          <a:xfrm>
            <a:off x="212035" y="699050"/>
            <a:ext cx="8772939" cy="6022426"/>
          </a:xfrm>
        </p:spPr>
        <p:txBody>
          <a:bodyPr>
            <a:normAutofit fontScale="92500" lnSpcReduction="20000"/>
          </a:bodyPr>
          <a:lstStyle/>
          <a:p>
            <a:pPr marL="0" indent="0">
              <a:lnSpc>
                <a:spcPct val="110000"/>
              </a:lnSpc>
              <a:buNone/>
            </a:pPr>
            <a:r>
              <a:rPr lang="ja-JP" altLang="en-US"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本論文の今後の展望と課題として、以下の</a:t>
            </a:r>
            <a:r>
              <a:rPr lang="en-US" altLang="ja-JP"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点をあげる。</a:t>
            </a:r>
            <a:r>
              <a:rPr lang="en-US" altLang="ja-JP" kern="100" dirty="0">
                <a:effectLst/>
                <a:latin typeface="Century" panose="02040604050505020304" pitchFamily="18" charset="0"/>
                <a:ea typeface="ＭＳ 明朝" panose="02020609040205080304" pitchFamily="17" charset="-128"/>
                <a:cs typeface="Times New Roman" panose="02020603050405020304" pitchFamily="18" charset="0"/>
              </a:rPr>
              <a:t>1</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点目は、研究</a:t>
            </a:r>
            <a:r>
              <a:rPr lang="en-US" altLang="ja-JP"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は強度行動障害の子どもをもつ家族の生活から概念を導き出そうと行われた質的研究であるが、家族とはいえ本調査のインタビューの対象は全て母親である。また本研究では面接協力者が</a:t>
            </a:r>
            <a:r>
              <a:rPr lang="en-US" altLang="ja-JP" kern="100" dirty="0">
                <a:effectLst/>
                <a:latin typeface="Century" panose="02040604050505020304" pitchFamily="18" charset="0"/>
                <a:ea typeface="ＭＳ 明朝" panose="02020609040205080304" pitchFamily="17" charset="-128"/>
                <a:cs typeface="Times New Roman" panose="02020603050405020304" pitchFamily="18" charset="0"/>
              </a:rPr>
              <a:t>4</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人と少ない。同じ親という立場ながら父親の捉え方や子育ての考えや方法などとの相違があるはずである。</a:t>
            </a:r>
            <a:endParaRPr lang="en-US" altLang="ja-JP"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nSpc>
                <a:spcPct val="110000"/>
              </a:lnSpc>
              <a:buNone/>
            </a:pPr>
            <a:r>
              <a:rPr lang="ja-JP" altLang="en-US"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kern="100" dirty="0">
                <a:effectLst/>
                <a:latin typeface="Century" panose="02040604050505020304" pitchFamily="18" charset="0"/>
                <a:ea typeface="ＭＳ 明朝" panose="02020609040205080304" pitchFamily="17" charset="-128"/>
                <a:cs typeface="Times New Roman" panose="02020603050405020304" pitchFamily="18" charset="0"/>
              </a:rPr>
              <a:t>またインタビュアーである筆者は男性であり、これが女性の場合や子育て経験の有無によって共感性や引き出される語りにも異なりが生じると考えられる。また、夫婦間の協力に関して、母親へ、夫（父親）についてはどうであったか、という質問も実施できなかった。家族の形態や子育ての価値観が多種多様な現代において、父親やきょうだいなどの家族の立場からの研究を蓄積することで一般性と普遍性の確保のための事例の集積が今後の課題といえる。</a:t>
            </a:r>
          </a:p>
        </p:txBody>
      </p:sp>
      <p:sp>
        <p:nvSpPr>
          <p:cNvPr id="4" name="スライド番号プレースホルダー 3">
            <a:extLst>
              <a:ext uri="{FF2B5EF4-FFF2-40B4-BE49-F238E27FC236}">
                <a16:creationId xmlns:a16="http://schemas.microsoft.com/office/drawing/2014/main" id="{33F8ECB6-8100-4E05-B79D-410476339749}"/>
              </a:ext>
            </a:extLst>
          </p:cNvPr>
          <p:cNvSpPr>
            <a:spLocks noGrp="1"/>
          </p:cNvSpPr>
          <p:nvPr>
            <p:ph type="sldNum" sz="quarter" idx="12"/>
          </p:nvPr>
        </p:nvSpPr>
        <p:spPr/>
        <p:txBody>
          <a:bodyPr/>
          <a:lstStyle/>
          <a:p>
            <a:fld id="{6818B9AD-B9F2-4E41-8859-A4D29C5D1112}" type="slidenum">
              <a:rPr kumimoji="1" lang="ja-JP" altLang="en-US" smtClean="0"/>
              <a:t>35</a:t>
            </a:fld>
            <a:endParaRPr kumimoji="1" lang="ja-JP" altLang="en-US"/>
          </a:p>
        </p:txBody>
      </p:sp>
    </p:spTree>
    <p:extLst>
      <p:ext uri="{BB962C8B-B14F-4D97-AF65-F5344CB8AC3E}">
        <p14:creationId xmlns:p14="http://schemas.microsoft.com/office/powerpoint/2010/main" val="378264026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DBF0CFEB-C32F-48F1-AABD-38598BA73C84}"/>
              </a:ext>
            </a:extLst>
          </p:cNvPr>
          <p:cNvSpPr>
            <a:spLocks noGrp="1"/>
          </p:cNvSpPr>
          <p:nvPr>
            <p:ph idx="1"/>
          </p:nvPr>
        </p:nvSpPr>
        <p:spPr>
          <a:xfrm>
            <a:off x="204580" y="136523"/>
            <a:ext cx="8793645" cy="6584953"/>
          </a:xfrm>
        </p:spPr>
        <p:txBody>
          <a:bodyPr>
            <a:normAutofit fontScale="92500" lnSpcReduction="10000"/>
          </a:bodyPr>
          <a:lstStyle/>
          <a:p>
            <a:pPr marL="0" indent="0">
              <a:lnSpc>
                <a:spcPct val="110000"/>
              </a:lnSpc>
              <a:buNone/>
            </a:pP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点目は、研究</a:t>
            </a:r>
            <a:r>
              <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3</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で、①</a:t>
            </a:r>
            <a:r>
              <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7</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日間の研修内容が質的にも量的にも多く、受講者によっては十分な知識・技術が習得できない状況もあるため、受講者にとって効率的なプログラムの組み立てを再検討する必要がある。その中で、行動障害の対応の要となる機能分析的アプローチの習得に焦点を当てた講義内容を組み込む点も検討すべき課題と示唆される。</a:t>
            </a:r>
            <a:r>
              <a:rPr lang="ja-JP"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また千葉県が取り組んでいるような、</a:t>
            </a:r>
            <a:r>
              <a:rPr lang="en-US"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1</a:t>
            </a:r>
            <a:r>
              <a:rPr lang="ja-JP"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年間を通して実施する長期的、継続的な研修の方法も検討できる。</a:t>
            </a:r>
            <a:endParaRPr lang="en-US" altLang="ja-JP" sz="2400" kern="100" dirty="0">
              <a:solidFill>
                <a:srgbClr val="000000"/>
              </a:solidFill>
              <a:latin typeface="Century" panose="02040604050505020304" pitchFamily="18" charset="0"/>
              <a:ea typeface="ＭＳ 明朝" panose="02020609040205080304" pitchFamily="17" charset="-128"/>
              <a:cs typeface="Times New Roman" panose="02020603050405020304" pitchFamily="18" charset="0"/>
            </a:endParaRPr>
          </a:p>
          <a:p>
            <a:pPr marL="0" indent="0">
              <a:lnSpc>
                <a:spcPct val="110000"/>
              </a:lnSpc>
              <a:buNone/>
            </a:pPr>
            <a:r>
              <a:rPr lang="ja-JP" altLang="en-US"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②受講者の講義内容の習得と、実習における実践及び協力者の行動面の状態との関連性の検証が必要である。</a:t>
            </a:r>
            <a:endPar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nSpc>
                <a:spcPct val="110000"/>
              </a:lnSpc>
              <a:buNone/>
            </a:pPr>
            <a:r>
              <a:rPr lang="ja-JP" altLang="en-US" sz="2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③受講者が習得した支援知識・技法を各所属での実践現場に継続的に生かされているかの検証をすることが必要とされる。効果測定について、通年の経過と推移を系統立てて確認するためには、</a:t>
            </a:r>
            <a:r>
              <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KBPAC</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の活用を検討してもよいと考える。またこの研修は、教育と福祉それぞれの現場にいる支援者が共に学ぶ点に特徴があるが、アンケート</a:t>
            </a:r>
            <a:r>
              <a:rPr lang="ja-JP" altLang="ja-JP" sz="2400" kern="100" dirty="0">
                <a:solidFill>
                  <a:srgbClr val="000000"/>
                </a:solidFill>
                <a:effectLst/>
                <a:latin typeface="Century" panose="02040604050505020304" pitchFamily="18" charset="0"/>
                <a:ea typeface="ＭＳ 明朝" panose="02020609040205080304" pitchFamily="17" charset="-128"/>
                <a:cs typeface="Times New Roman" panose="02020603050405020304" pitchFamily="18" charset="0"/>
              </a:rPr>
              <a:t>に、「福祉現場の職員と学校現場の教員とが一緒に学びの場を共有する有用性」の設問がなく、その点についてのコメントは特に確認できなかった。受講者の意向や本研修の意義を深めるために、アンケートにその趣旨の内容を追加することを検討したい。</a:t>
            </a:r>
            <a:endPar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p>
            <a:endParaRPr kumimoji="1" lang="ja-JP" altLang="en-US" dirty="0"/>
          </a:p>
        </p:txBody>
      </p:sp>
      <p:sp>
        <p:nvSpPr>
          <p:cNvPr id="4" name="スライド番号プレースホルダー 3">
            <a:extLst>
              <a:ext uri="{FF2B5EF4-FFF2-40B4-BE49-F238E27FC236}">
                <a16:creationId xmlns:a16="http://schemas.microsoft.com/office/drawing/2014/main" id="{C59EAB25-5403-4F69-9C13-8320C980178C}"/>
              </a:ext>
            </a:extLst>
          </p:cNvPr>
          <p:cNvSpPr>
            <a:spLocks noGrp="1"/>
          </p:cNvSpPr>
          <p:nvPr>
            <p:ph type="sldNum" sz="quarter" idx="12"/>
          </p:nvPr>
        </p:nvSpPr>
        <p:spPr/>
        <p:txBody>
          <a:bodyPr/>
          <a:lstStyle/>
          <a:p>
            <a:fld id="{6818B9AD-B9F2-4E41-8859-A4D29C5D1112}" type="slidenum">
              <a:rPr kumimoji="1" lang="ja-JP" altLang="en-US" smtClean="0"/>
              <a:t>36</a:t>
            </a:fld>
            <a:endParaRPr kumimoji="1" lang="ja-JP" altLang="en-US"/>
          </a:p>
        </p:txBody>
      </p:sp>
    </p:spTree>
    <p:extLst>
      <p:ext uri="{BB962C8B-B14F-4D97-AF65-F5344CB8AC3E}">
        <p14:creationId xmlns:p14="http://schemas.microsoft.com/office/powerpoint/2010/main" val="16804549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A649E3E1-EB78-4D29-AA3A-75FA0C187BE0}"/>
              </a:ext>
            </a:extLst>
          </p:cNvPr>
          <p:cNvSpPr>
            <a:spLocks noGrp="1"/>
          </p:cNvSpPr>
          <p:nvPr>
            <p:ph idx="1"/>
          </p:nvPr>
        </p:nvSpPr>
        <p:spPr>
          <a:xfrm>
            <a:off x="357809" y="238538"/>
            <a:ext cx="8468139" cy="6321287"/>
          </a:xfrm>
        </p:spPr>
        <p:txBody>
          <a:bodyPr>
            <a:normAutofit lnSpcReduction="10000"/>
          </a:bodyPr>
          <a:lstStyle/>
          <a:p>
            <a:pPr marL="0" indent="0">
              <a:lnSpc>
                <a:spcPct val="100000"/>
              </a:lnSpc>
              <a:buNone/>
            </a:pP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次世代育成の観点から、年代別のシンポジウムを企画し、将来的には職場のリーダー的人材や本研修の講師を担う人材の養成をさらに進めていく必要がある。また、研修の報告会では、家族の参加とともに協力者の所属の学校や福祉事業所において研修の成果をフィードバックしている点にも注目したい。つまり、家族支援の観点も入っていると考える。強度行動障害支援者養成研修のカリキュラムにおいても「行動障害のある人の家族の想い」という内容が含まれおり、当事者の家族に登壇していただき、インタビューを通して成育歴などを語ってもらう場面もあり、本研修においても今後の研修内容の見直しの中で検討されても良いと言える。</a:t>
            </a:r>
            <a:endPar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nSpc>
                <a:spcPct val="100000"/>
              </a:lnSpc>
              <a:buNone/>
            </a:pPr>
            <a:r>
              <a:rPr lang="ja-JP" altLang="en-US" sz="2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研修受講がその場で終わらずに、各自の現場で学んだことを応用し、数か月後にその結果の報告会も含めて受講生には要求しているが、その展望としては、そのようにして取り組んだ根拠のある理論的な実践を、専門の学会や強度行動障害支援者養成研修の実践報告などで世に問う作業に移行できれば、社会的意義も高くなり、現場職員の動機付けともなり得ると考える。そのような好循環がうまれることを期待したい。</a:t>
            </a:r>
          </a:p>
          <a:p>
            <a:endParaRPr kumimoji="1" lang="ja-JP" altLang="en-US" dirty="0"/>
          </a:p>
        </p:txBody>
      </p:sp>
      <p:sp>
        <p:nvSpPr>
          <p:cNvPr id="4" name="スライド番号プレースホルダー 3">
            <a:extLst>
              <a:ext uri="{FF2B5EF4-FFF2-40B4-BE49-F238E27FC236}">
                <a16:creationId xmlns:a16="http://schemas.microsoft.com/office/drawing/2014/main" id="{93700F9F-C623-4ACF-B040-2D91A7C92E7B}"/>
              </a:ext>
            </a:extLst>
          </p:cNvPr>
          <p:cNvSpPr>
            <a:spLocks noGrp="1"/>
          </p:cNvSpPr>
          <p:nvPr>
            <p:ph type="sldNum" sz="quarter" idx="12"/>
          </p:nvPr>
        </p:nvSpPr>
        <p:spPr/>
        <p:txBody>
          <a:bodyPr/>
          <a:lstStyle/>
          <a:p>
            <a:fld id="{6818B9AD-B9F2-4E41-8859-A4D29C5D1112}" type="slidenum">
              <a:rPr kumimoji="1" lang="ja-JP" altLang="en-US" smtClean="0"/>
              <a:t>37</a:t>
            </a:fld>
            <a:endParaRPr kumimoji="1" lang="ja-JP" altLang="en-US"/>
          </a:p>
        </p:txBody>
      </p:sp>
    </p:spTree>
    <p:extLst>
      <p:ext uri="{BB962C8B-B14F-4D97-AF65-F5344CB8AC3E}">
        <p14:creationId xmlns:p14="http://schemas.microsoft.com/office/powerpoint/2010/main" val="224430849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C10FAB04-2BE2-4FEA-8D8E-CF7DF2A7598A}"/>
              </a:ext>
            </a:extLst>
          </p:cNvPr>
          <p:cNvSpPr>
            <a:spLocks noGrp="1"/>
          </p:cNvSpPr>
          <p:nvPr>
            <p:ph idx="1"/>
          </p:nvPr>
        </p:nvSpPr>
        <p:spPr>
          <a:xfrm>
            <a:off x="265043" y="136524"/>
            <a:ext cx="8494644" cy="6584952"/>
          </a:xfrm>
        </p:spPr>
        <p:txBody>
          <a:bodyPr>
            <a:normAutofit/>
          </a:bodyPr>
          <a:lstStyle/>
          <a:p>
            <a:pPr marL="0" indent="0">
              <a:lnSpc>
                <a:spcPct val="100000"/>
              </a:lnSpc>
              <a:buNone/>
            </a:pPr>
            <a:r>
              <a:rPr lang="ja-JP" altLang="en-US" sz="24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最後に、本研究の成果として</a:t>
            </a:r>
            <a:r>
              <a:rPr lang="ja-JP" altLang="ja-JP" sz="2400" b="1"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rPr>
              <a:t>「社会的ケアシステム循環モデル」</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を示す。このモデルは悪循環と好循環の状況を対比させ、主として障害のある子どもを育てる保護者の家族支援に活用されることを想定しているが、子育てが、社会的なものから個人的、私的なものになりつつある傾向の現代社会において、子どもの障害の有無にかかわらず、このモデルの提示は有用であると考える。</a:t>
            </a:r>
            <a:endPar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nSpc>
                <a:spcPct val="100000"/>
              </a:lnSpc>
              <a:buNone/>
            </a:pPr>
            <a:r>
              <a:rPr lang="ja-JP" altLang="en-US" sz="2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著者は、このことを障害に関わる専門職が念頭におきつつ、それぞれの専門性を発揮していくことを期待する。なぜならば、そのことによって、各ライフステージにおいて、それぞれの立場で専門職が対人援助を行うことによって、効果的な家族支援が期待でき、強度行動障害の発生予防にもつながるものと考えるからである。</a:t>
            </a:r>
            <a:endParaRPr lang="en-US" alt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nSpc>
                <a:spcPct val="100000"/>
              </a:lnSpc>
              <a:buNone/>
            </a:pPr>
            <a:r>
              <a:rPr lang="ja-JP" altLang="en-US" sz="2400" kern="100" dirty="0">
                <a:latin typeface="Century" panose="02040604050505020304" pitchFamily="18" charset="0"/>
                <a:ea typeface="ＭＳ 明朝" panose="02020609040205080304" pitchFamily="17" charset="-128"/>
                <a:cs typeface="Times New Roman" panose="02020603050405020304" pitchFamily="18" charset="0"/>
              </a:rPr>
              <a:t>　</a:t>
            </a:r>
            <a:r>
              <a:rPr lang="ja-JP" altLang="ja-JP" sz="2400" kern="100" dirty="0">
                <a:effectLst/>
                <a:latin typeface="Century" panose="02040604050505020304" pitchFamily="18" charset="0"/>
                <a:ea typeface="ＭＳ 明朝" panose="02020609040205080304" pitchFamily="17" charset="-128"/>
                <a:cs typeface="Times New Roman" panose="02020603050405020304" pitchFamily="18" charset="0"/>
              </a:rPr>
              <a:t>当然ながら、双方の信頼関係が築かれ、根拠に基づいた支援がなされ、ネットワーク構築が機能し活用されていることが前提であることは言わずもがなである。</a:t>
            </a:r>
          </a:p>
          <a:p>
            <a:endParaRPr kumimoji="1" lang="ja-JP" altLang="en-US" dirty="0"/>
          </a:p>
        </p:txBody>
      </p:sp>
      <p:sp>
        <p:nvSpPr>
          <p:cNvPr id="4" name="スライド番号プレースホルダー 3">
            <a:extLst>
              <a:ext uri="{FF2B5EF4-FFF2-40B4-BE49-F238E27FC236}">
                <a16:creationId xmlns:a16="http://schemas.microsoft.com/office/drawing/2014/main" id="{87271685-CB71-4004-B00B-D3F568E3C767}"/>
              </a:ext>
            </a:extLst>
          </p:cNvPr>
          <p:cNvSpPr>
            <a:spLocks noGrp="1"/>
          </p:cNvSpPr>
          <p:nvPr>
            <p:ph type="sldNum" sz="quarter" idx="12"/>
          </p:nvPr>
        </p:nvSpPr>
        <p:spPr/>
        <p:txBody>
          <a:bodyPr/>
          <a:lstStyle/>
          <a:p>
            <a:fld id="{6818B9AD-B9F2-4E41-8859-A4D29C5D1112}" type="slidenum">
              <a:rPr kumimoji="1" lang="ja-JP" altLang="en-US" smtClean="0"/>
              <a:t>38</a:t>
            </a:fld>
            <a:endParaRPr kumimoji="1" lang="ja-JP" altLang="en-US"/>
          </a:p>
        </p:txBody>
      </p:sp>
    </p:spTree>
    <p:extLst>
      <p:ext uri="{BB962C8B-B14F-4D97-AF65-F5344CB8AC3E}">
        <p14:creationId xmlns:p14="http://schemas.microsoft.com/office/powerpoint/2010/main" val="409494981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コンテンツ プレースホルダー 9">
            <a:extLst>
              <a:ext uri="{FF2B5EF4-FFF2-40B4-BE49-F238E27FC236}">
                <a16:creationId xmlns:a16="http://schemas.microsoft.com/office/drawing/2014/main" id="{2CCD8D22-1886-48E1-B87E-8409789B578D}"/>
              </a:ext>
            </a:extLst>
          </p:cNvPr>
          <p:cNvGraphicFramePr>
            <a:graphicFrameLocks noGrp="1"/>
          </p:cNvGraphicFramePr>
          <p:nvPr>
            <p:ph idx="1"/>
            <p:extLst>
              <p:ext uri="{D42A27DB-BD31-4B8C-83A1-F6EECF244321}">
                <p14:modId xmlns:p14="http://schemas.microsoft.com/office/powerpoint/2010/main" val="1214119649"/>
              </p:ext>
            </p:extLst>
          </p:nvPr>
        </p:nvGraphicFramePr>
        <p:xfrm>
          <a:off x="0" y="88132"/>
          <a:ext cx="9143999" cy="6633344"/>
        </p:xfrm>
        <a:graphic>
          <a:graphicData uri="http://schemas.openxmlformats.org/drawingml/2006/table">
            <a:tbl>
              <a:tblPr firstRow="1" firstCol="1" bandRow="1">
                <a:tableStyleId>{5C22544A-7EE6-4342-B048-85BDC9FD1C3A}</a:tableStyleId>
              </a:tblPr>
              <a:tblGrid>
                <a:gridCol w="9143999">
                  <a:extLst>
                    <a:ext uri="{9D8B030D-6E8A-4147-A177-3AD203B41FA5}">
                      <a16:colId xmlns:a16="http://schemas.microsoft.com/office/drawing/2014/main" val="4126953045"/>
                    </a:ext>
                  </a:extLst>
                </a:gridCol>
              </a:tblGrid>
              <a:tr h="362809">
                <a:tc>
                  <a:txBody>
                    <a:bodyPr/>
                    <a:lstStyle/>
                    <a:p>
                      <a:pPr algn="ctr"/>
                      <a:r>
                        <a:rPr lang="ja-JP" sz="2000" kern="100" dirty="0">
                          <a:solidFill>
                            <a:srgbClr val="FF0000"/>
                          </a:solidFill>
                          <a:effectLst/>
                        </a:rPr>
                        <a:t>悪循環モデル</a:t>
                      </a:r>
                      <a:endParaRPr lang="ja-JP" sz="20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oFill/>
                  </a:tcPr>
                </a:tc>
                <a:extLst>
                  <a:ext uri="{0D108BD9-81ED-4DB2-BD59-A6C34878D82A}">
                    <a16:rowId xmlns:a16="http://schemas.microsoft.com/office/drawing/2014/main" val="2524462299"/>
                  </a:ext>
                </a:extLst>
              </a:tr>
              <a:tr h="2953863">
                <a:tc>
                  <a:txBody>
                    <a:bodyPr/>
                    <a:lstStyle/>
                    <a:p>
                      <a:pPr algn="just"/>
                      <a:r>
                        <a:rPr lang="ja-JP" sz="2000" kern="100" dirty="0">
                          <a:solidFill>
                            <a:schemeClr val="tx1"/>
                          </a:solidFill>
                          <a:effectLst/>
                        </a:rPr>
                        <a:t>①：親が子育て（ケア）を頑張る（社会からも暗黙に要請される）</a:t>
                      </a:r>
                    </a:p>
                    <a:p>
                      <a:pPr algn="just"/>
                      <a:r>
                        <a:rPr lang="ja-JP" sz="2000" kern="100" dirty="0">
                          <a:solidFill>
                            <a:schemeClr val="tx1"/>
                          </a:solidFill>
                          <a:effectLst/>
                        </a:rPr>
                        <a:t>②：子育て（ケア）の抱え込みが生じる</a:t>
                      </a:r>
                    </a:p>
                    <a:p>
                      <a:pPr algn="just"/>
                      <a:r>
                        <a:rPr lang="ja-JP" sz="2000" kern="100" dirty="0">
                          <a:solidFill>
                            <a:schemeClr val="tx1"/>
                          </a:solidFill>
                          <a:effectLst/>
                        </a:rPr>
                        <a:t>③：地域で孤立する（地域からの不可視化）</a:t>
                      </a:r>
                    </a:p>
                    <a:p>
                      <a:pPr algn="just"/>
                      <a:r>
                        <a:rPr lang="ja-JP" sz="2000" kern="100" dirty="0">
                          <a:solidFill>
                            <a:schemeClr val="tx1"/>
                          </a:solidFill>
                          <a:effectLst/>
                        </a:rPr>
                        <a:t>④：支援を受けにくい状態となる（強固な母子密着、共依存の状態など）</a:t>
                      </a:r>
                    </a:p>
                    <a:p>
                      <a:pPr algn="just"/>
                      <a:r>
                        <a:rPr lang="ja-JP" sz="2000" kern="100" dirty="0">
                          <a:solidFill>
                            <a:schemeClr val="tx1"/>
                          </a:solidFill>
                          <a:effectLst/>
                        </a:rPr>
                        <a:t>⑤：（長期化にともなって）改善への取り組みが見込めない</a:t>
                      </a:r>
                    </a:p>
                    <a:p>
                      <a:pPr algn="just"/>
                      <a:r>
                        <a:rPr lang="ja-JP" sz="2000" kern="100" dirty="0">
                          <a:solidFill>
                            <a:schemeClr val="tx1"/>
                          </a:solidFill>
                          <a:effectLst/>
                        </a:rPr>
                        <a:t>⑥：（虐待や引きこもり、家族の病気や死別などによって）限界に達する</a:t>
                      </a:r>
                    </a:p>
                    <a:p>
                      <a:pPr algn="just"/>
                      <a:r>
                        <a:rPr lang="ja-JP" sz="2000" kern="100" dirty="0">
                          <a:solidFill>
                            <a:schemeClr val="tx1"/>
                          </a:solidFill>
                          <a:effectLst/>
                        </a:rPr>
                        <a:t>⑦：精神科病院や入所施設、矯正施設が対応せざるをえない状況が生まれる</a:t>
                      </a:r>
                    </a:p>
                    <a:p>
                      <a:pPr marL="133350" indent="-133350" algn="just"/>
                      <a:r>
                        <a:rPr lang="ja-JP" sz="2000" kern="100" dirty="0">
                          <a:solidFill>
                            <a:schemeClr val="tx1"/>
                          </a:solidFill>
                          <a:effectLst/>
                        </a:rPr>
                        <a:t>⑧：⑦のようなことが将来想定されることによって、（障害をもつ）保護者の将来への不安が増す（→①へ）</a:t>
                      </a:r>
                      <a:endParaRPr lang="ja-JP" sz="2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oFill/>
                  </a:tcPr>
                </a:tc>
                <a:extLst>
                  <a:ext uri="{0D108BD9-81ED-4DB2-BD59-A6C34878D82A}">
                    <a16:rowId xmlns:a16="http://schemas.microsoft.com/office/drawing/2014/main" val="114473714"/>
                  </a:ext>
                </a:extLst>
              </a:tr>
              <a:tr h="362809">
                <a:tc>
                  <a:txBody>
                    <a:bodyPr/>
                    <a:lstStyle/>
                    <a:p>
                      <a:pPr algn="ctr"/>
                      <a:r>
                        <a:rPr lang="ja-JP" sz="2000" kern="100" dirty="0">
                          <a:solidFill>
                            <a:srgbClr val="FF0000"/>
                          </a:solidFill>
                          <a:effectLst/>
                        </a:rPr>
                        <a:t>好循環モデル</a:t>
                      </a:r>
                      <a:endParaRPr lang="ja-JP" sz="2000" kern="100" dirty="0">
                        <a:solidFill>
                          <a:srgbClr val="FF0000"/>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oFill/>
                  </a:tcPr>
                </a:tc>
                <a:extLst>
                  <a:ext uri="{0D108BD9-81ED-4DB2-BD59-A6C34878D82A}">
                    <a16:rowId xmlns:a16="http://schemas.microsoft.com/office/drawing/2014/main" val="849964674"/>
                  </a:ext>
                </a:extLst>
              </a:tr>
              <a:tr h="2953863">
                <a:tc>
                  <a:txBody>
                    <a:bodyPr/>
                    <a:lstStyle/>
                    <a:p>
                      <a:pPr algn="just"/>
                      <a:r>
                        <a:rPr lang="ja-JP" sz="2000" kern="100" dirty="0">
                          <a:solidFill>
                            <a:schemeClr val="tx1"/>
                          </a:solidFill>
                          <a:effectLst/>
                        </a:rPr>
                        <a:t>①：親が必要以上に頑張らない（親同士や地域で支え合うなど）</a:t>
                      </a:r>
                    </a:p>
                    <a:p>
                      <a:pPr algn="just"/>
                      <a:r>
                        <a:rPr lang="ja-JP" sz="2000" kern="100" dirty="0">
                          <a:solidFill>
                            <a:schemeClr val="tx1"/>
                          </a:solidFill>
                          <a:effectLst/>
                        </a:rPr>
                        <a:t>②：子育て（ケア）を適度に社会資源（サービス等）に委ねる</a:t>
                      </a:r>
                      <a:r>
                        <a:rPr lang="ja-JP" sz="1800" kern="100" dirty="0">
                          <a:solidFill>
                            <a:schemeClr val="tx1"/>
                          </a:solidFill>
                          <a:effectLst/>
                        </a:rPr>
                        <a:t>（公式、非公式）</a:t>
                      </a:r>
                      <a:endParaRPr lang="ja-JP" sz="2000" kern="100" dirty="0">
                        <a:solidFill>
                          <a:schemeClr val="tx1"/>
                        </a:solidFill>
                        <a:effectLst/>
                      </a:endParaRPr>
                    </a:p>
                    <a:p>
                      <a:pPr algn="just"/>
                      <a:r>
                        <a:rPr lang="ja-JP" sz="2000" kern="100" dirty="0">
                          <a:solidFill>
                            <a:schemeClr val="tx1"/>
                          </a:solidFill>
                          <a:effectLst/>
                        </a:rPr>
                        <a:t>③：障害のある本人、家族が地域社会の構成員となる（オープン）</a:t>
                      </a:r>
                    </a:p>
                    <a:p>
                      <a:pPr algn="just"/>
                      <a:r>
                        <a:rPr lang="ja-JP" sz="2000" kern="100" dirty="0">
                          <a:solidFill>
                            <a:schemeClr val="tx1"/>
                          </a:solidFill>
                          <a:effectLst/>
                        </a:rPr>
                        <a:t>④：必要に応じて支援を受け入れやすい状態（適度な母子分離など）</a:t>
                      </a:r>
                    </a:p>
                    <a:p>
                      <a:pPr algn="just"/>
                      <a:r>
                        <a:rPr lang="ja-JP" sz="2000" kern="100" dirty="0">
                          <a:solidFill>
                            <a:schemeClr val="tx1"/>
                          </a:solidFill>
                          <a:effectLst/>
                        </a:rPr>
                        <a:t>⑤：</a:t>
                      </a:r>
                      <a:r>
                        <a:rPr lang="ja-JP" sz="1800" kern="100" dirty="0">
                          <a:solidFill>
                            <a:schemeClr val="tx1"/>
                          </a:solidFill>
                          <a:effectLst/>
                        </a:rPr>
                        <a:t>それぞれの支援現場において、さらなる生活の質の向上を目指した実践への期待</a:t>
                      </a:r>
                      <a:endParaRPr lang="ja-JP" sz="2000" kern="100" dirty="0">
                        <a:solidFill>
                          <a:schemeClr val="tx1"/>
                        </a:solidFill>
                        <a:effectLst/>
                      </a:endParaRPr>
                    </a:p>
                    <a:p>
                      <a:pPr algn="just"/>
                      <a:r>
                        <a:rPr lang="ja-JP" sz="2000" kern="100" dirty="0">
                          <a:solidFill>
                            <a:schemeClr val="tx1"/>
                          </a:solidFill>
                          <a:effectLst/>
                        </a:rPr>
                        <a:t>⑥：本人や家族の「自己実現」の実現</a:t>
                      </a:r>
                    </a:p>
                    <a:p>
                      <a:pPr algn="just"/>
                      <a:r>
                        <a:rPr lang="ja-JP" sz="2000" kern="100" dirty="0">
                          <a:solidFill>
                            <a:schemeClr val="tx1"/>
                          </a:solidFill>
                          <a:effectLst/>
                        </a:rPr>
                        <a:t>⑦：社会的啓発、真のインクルーシブな共生社会の実現、社会の成熟へ</a:t>
                      </a:r>
                    </a:p>
                    <a:p>
                      <a:pPr marL="133350" indent="-133350" algn="just"/>
                      <a:r>
                        <a:rPr lang="ja-JP" sz="2000" kern="100" dirty="0">
                          <a:solidFill>
                            <a:schemeClr val="tx1"/>
                          </a:solidFill>
                          <a:effectLst/>
                        </a:rPr>
                        <a:t>⑧：⑦のような展望があることによって、子どもに障害があるといえど、親の将来への安心感の醸成、不安感の解消につながる（→①へ）</a:t>
                      </a:r>
                      <a:endParaRPr lang="ja-JP" sz="2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68580" marR="68580" marT="0" marB="0">
                    <a:noFill/>
                  </a:tcPr>
                </a:tc>
                <a:extLst>
                  <a:ext uri="{0D108BD9-81ED-4DB2-BD59-A6C34878D82A}">
                    <a16:rowId xmlns:a16="http://schemas.microsoft.com/office/drawing/2014/main" val="3944104210"/>
                  </a:ext>
                </a:extLst>
              </a:tr>
            </a:tbl>
          </a:graphicData>
        </a:graphic>
      </p:graphicFrame>
      <p:sp>
        <p:nvSpPr>
          <p:cNvPr id="4" name="スライド番号プレースホルダー 3">
            <a:extLst>
              <a:ext uri="{FF2B5EF4-FFF2-40B4-BE49-F238E27FC236}">
                <a16:creationId xmlns:a16="http://schemas.microsoft.com/office/drawing/2014/main" id="{D8CDAD04-8253-4685-A9BD-AA6AC6564EA8}"/>
              </a:ext>
            </a:extLst>
          </p:cNvPr>
          <p:cNvSpPr>
            <a:spLocks noGrp="1"/>
          </p:cNvSpPr>
          <p:nvPr>
            <p:ph type="sldNum" sz="quarter" idx="12"/>
          </p:nvPr>
        </p:nvSpPr>
        <p:spPr/>
        <p:txBody>
          <a:bodyPr/>
          <a:lstStyle/>
          <a:p>
            <a:fld id="{6818B9AD-B9F2-4E41-8859-A4D29C5D1112}" type="slidenum">
              <a:rPr kumimoji="1" lang="ja-JP" altLang="en-US" smtClean="0"/>
              <a:t>39</a:t>
            </a:fld>
            <a:endParaRPr kumimoji="1" lang="ja-JP" altLang="en-US"/>
          </a:p>
        </p:txBody>
      </p:sp>
    </p:spTree>
    <p:extLst>
      <p:ext uri="{BB962C8B-B14F-4D97-AF65-F5344CB8AC3E}">
        <p14:creationId xmlns:p14="http://schemas.microsoft.com/office/powerpoint/2010/main" val="4416207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CD30F7-97D7-4F46-B72D-746B1A90E96B}"/>
              </a:ext>
            </a:extLst>
          </p:cNvPr>
          <p:cNvSpPr>
            <a:spLocks noGrp="1"/>
          </p:cNvSpPr>
          <p:nvPr>
            <p:ph type="title"/>
          </p:nvPr>
        </p:nvSpPr>
        <p:spPr>
          <a:xfrm>
            <a:off x="628650" y="222630"/>
            <a:ext cx="7886700" cy="652939"/>
          </a:xfrm>
        </p:spPr>
        <p:txBody>
          <a:bodyPr>
            <a:normAutofit fontScale="90000"/>
          </a:bodyPr>
          <a:lstStyle/>
          <a:p>
            <a:r>
              <a:rPr kumimoji="0" lang="ja-JP" altLang="en-US" dirty="0">
                <a:latin typeface="Century" panose="02040604050505020304" pitchFamily="18" charset="0"/>
                <a:ea typeface="ＭＳ 明朝" panose="02020609040205080304" pitchFamily="17" charset="-128"/>
                <a:cs typeface="Times New Roman" panose="02020603050405020304" pitchFamily="18" charset="0"/>
              </a:rPr>
              <a:t>強度行動障害に関わる課題の整理</a:t>
            </a:r>
            <a:endParaRPr kumimoji="1" lang="ja-JP" altLang="en-US" dirty="0"/>
          </a:p>
        </p:txBody>
      </p:sp>
      <p:graphicFrame>
        <p:nvGraphicFramePr>
          <p:cNvPr id="8" name="コンテンツ プレースホルダー 7">
            <a:extLst>
              <a:ext uri="{FF2B5EF4-FFF2-40B4-BE49-F238E27FC236}">
                <a16:creationId xmlns:a16="http://schemas.microsoft.com/office/drawing/2014/main" id="{A94349B8-6E9D-4248-98C3-7DDDBCA47772}"/>
              </a:ext>
            </a:extLst>
          </p:cNvPr>
          <p:cNvGraphicFramePr>
            <a:graphicFrameLocks noGrp="1"/>
          </p:cNvGraphicFramePr>
          <p:nvPr>
            <p:ph idx="1"/>
            <p:extLst>
              <p:ext uri="{D42A27DB-BD31-4B8C-83A1-F6EECF244321}">
                <p14:modId xmlns:p14="http://schemas.microsoft.com/office/powerpoint/2010/main" val="2343062757"/>
              </p:ext>
            </p:extLst>
          </p:nvPr>
        </p:nvGraphicFramePr>
        <p:xfrm>
          <a:off x="179333" y="875568"/>
          <a:ext cx="8785336" cy="5759801"/>
        </p:xfrm>
        <a:graphic>
          <a:graphicData uri="http://schemas.openxmlformats.org/drawingml/2006/table">
            <a:tbl>
              <a:tblPr firstRow="1" firstCol="1" bandRow="1">
                <a:tableStyleId>{5C22544A-7EE6-4342-B048-85BDC9FD1C3A}</a:tableStyleId>
              </a:tblPr>
              <a:tblGrid>
                <a:gridCol w="4392668">
                  <a:extLst>
                    <a:ext uri="{9D8B030D-6E8A-4147-A177-3AD203B41FA5}">
                      <a16:colId xmlns:a16="http://schemas.microsoft.com/office/drawing/2014/main" val="2456474645"/>
                    </a:ext>
                  </a:extLst>
                </a:gridCol>
                <a:gridCol w="4392668">
                  <a:extLst>
                    <a:ext uri="{9D8B030D-6E8A-4147-A177-3AD203B41FA5}">
                      <a16:colId xmlns:a16="http://schemas.microsoft.com/office/drawing/2014/main" val="4140348538"/>
                    </a:ext>
                  </a:extLst>
                </a:gridCol>
              </a:tblGrid>
              <a:tr h="2239922">
                <a:tc>
                  <a:txBody>
                    <a:bodyPr/>
                    <a:lstStyle/>
                    <a:p>
                      <a:pPr algn="just"/>
                      <a:r>
                        <a:rPr lang="ja-JP" sz="1400" kern="100" dirty="0">
                          <a:solidFill>
                            <a:schemeClr val="tx1"/>
                          </a:solidFill>
                          <a:effectLst/>
                        </a:rPr>
                        <a:t>①</a:t>
                      </a:r>
                      <a:r>
                        <a:rPr lang="ja-JP" sz="1800" kern="100" dirty="0">
                          <a:solidFill>
                            <a:schemeClr val="tx1"/>
                          </a:solidFill>
                          <a:effectLst/>
                        </a:rPr>
                        <a:t>教育、福祉、医療等との連携がうまく機能していない課題</a:t>
                      </a:r>
                    </a:p>
                    <a:p>
                      <a:pPr algn="just"/>
                      <a:r>
                        <a:rPr lang="ja-JP" sz="1800" kern="100" dirty="0">
                          <a:solidFill>
                            <a:schemeClr val="tx1"/>
                          </a:solidFill>
                          <a:effectLst/>
                        </a:rPr>
                        <a:t>・法律や制度</a:t>
                      </a:r>
                    </a:p>
                    <a:p>
                      <a:pPr algn="just"/>
                      <a:r>
                        <a:rPr lang="ja-JP" sz="1800" kern="100" dirty="0">
                          <a:solidFill>
                            <a:schemeClr val="tx1"/>
                          </a:solidFill>
                          <a:effectLst/>
                        </a:rPr>
                        <a:t>（特別支援教育、障害者自立支援法等）</a:t>
                      </a:r>
                    </a:p>
                    <a:p>
                      <a:pPr algn="just"/>
                      <a:r>
                        <a:rPr lang="ja-JP" sz="1800" kern="100" dirty="0">
                          <a:solidFill>
                            <a:schemeClr val="tx1"/>
                          </a:solidFill>
                          <a:effectLst/>
                        </a:rPr>
                        <a:t>・組織論（構造）　　・（</a:t>
                      </a:r>
                      <a:r>
                        <a:rPr lang="en-US" sz="1800" kern="100" dirty="0">
                          <a:solidFill>
                            <a:schemeClr val="tx1"/>
                          </a:solidFill>
                          <a:effectLst/>
                        </a:rPr>
                        <a:t>IRB</a:t>
                      </a:r>
                      <a:r>
                        <a:rPr lang="ja-JP" sz="1800" kern="100" dirty="0">
                          <a:solidFill>
                            <a:schemeClr val="tx1"/>
                          </a:solidFill>
                          <a:effectLst/>
                        </a:rPr>
                        <a:t>と</a:t>
                      </a:r>
                      <a:r>
                        <a:rPr lang="en-US" sz="1800" kern="100" dirty="0">
                          <a:solidFill>
                            <a:schemeClr val="tx1"/>
                          </a:solidFill>
                          <a:effectLst/>
                        </a:rPr>
                        <a:t>CBR</a:t>
                      </a:r>
                      <a:r>
                        <a:rPr lang="ja-JP" sz="1800" kern="100" dirty="0">
                          <a:solidFill>
                            <a:schemeClr val="tx1"/>
                          </a:solidFill>
                          <a:effectLst/>
                        </a:rPr>
                        <a:t>）</a:t>
                      </a:r>
                    </a:p>
                    <a:p>
                      <a:pPr algn="just"/>
                      <a:r>
                        <a:rPr lang="ja-JP" sz="1800" kern="100" dirty="0">
                          <a:solidFill>
                            <a:schemeClr val="tx1"/>
                          </a:solidFill>
                          <a:effectLst/>
                        </a:rPr>
                        <a:t>・コーディネーター・ソーシャルワーク</a:t>
                      </a:r>
                    </a:p>
                    <a:p>
                      <a:pPr algn="just"/>
                      <a:r>
                        <a:rPr lang="ja-JP" sz="1800" kern="100" dirty="0">
                          <a:solidFill>
                            <a:schemeClr val="tx1"/>
                          </a:solidFill>
                          <a:effectLst/>
                        </a:rPr>
                        <a:t>・文化観、地域性　　・信頼関係</a:t>
                      </a:r>
                      <a:endParaRPr lang="ja-JP" sz="18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just"/>
                      <a:r>
                        <a:rPr lang="ja-JP" sz="2000" kern="100" dirty="0">
                          <a:solidFill>
                            <a:schemeClr val="tx1"/>
                          </a:solidFill>
                          <a:effectLst/>
                        </a:rPr>
                        <a:t>②方法論、支援技術の課題</a:t>
                      </a:r>
                    </a:p>
                    <a:p>
                      <a:pPr algn="just"/>
                      <a:r>
                        <a:rPr lang="ja-JP" sz="2000" kern="100" dirty="0">
                          <a:solidFill>
                            <a:schemeClr val="tx1"/>
                          </a:solidFill>
                          <a:effectLst/>
                        </a:rPr>
                        <a:t>・行動分析（行動療法）</a:t>
                      </a:r>
                    </a:p>
                    <a:p>
                      <a:pPr algn="just"/>
                      <a:r>
                        <a:rPr lang="ja-JP" sz="2000" kern="100" dirty="0">
                          <a:solidFill>
                            <a:schemeClr val="tx1"/>
                          </a:solidFill>
                          <a:effectLst/>
                        </a:rPr>
                        <a:t>・構造化（</a:t>
                      </a:r>
                      <a:r>
                        <a:rPr lang="en-US" sz="2000" kern="100" dirty="0">
                          <a:solidFill>
                            <a:schemeClr val="tx1"/>
                          </a:solidFill>
                          <a:effectLst/>
                        </a:rPr>
                        <a:t>TEACCH</a:t>
                      </a:r>
                      <a:r>
                        <a:rPr lang="ja-JP" sz="2000" kern="100" dirty="0">
                          <a:solidFill>
                            <a:schemeClr val="tx1"/>
                          </a:solidFill>
                          <a:effectLst/>
                        </a:rPr>
                        <a:t>プログラム）</a:t>
                      </a:r>
                    </a:p>
                    <a:p>
                      <a:pPr algn="just"/>
                      <a:r>
                        <a:rPr lang="ja-JP" sz="2000" kern="100" dirty="0">
                          <a:solidFill>
                            <a:schemeClr val="tx1"/>
                          </a:solidFill>
                          <a:effectLst/>
                        </a:rPr>
                        <a:t>・関係発達的アプローチ</a:t>
                      </a:r>
                      <a:endParaRPr lang="en-US" altLang="ja-JP" sz="2000" kern="100" dirty="0">
                        <a:solidFill>
                          <a:schemeClr val="tx1"/>
                        </a:solidFill>
                        <a:effectLst/>
                      </a:endParaRPr>
                    </a:p>
                    <a:p>
                      <a:pPr algn="just"/>
                      <a:r>
                        <a:rPr lang="ja-JP" sz="2000" kern="100" dirty="0">
                          <a:solidFill>
                            <a:schemeClr val="tx1"/>
                          </a:solidFill>
                          <a:effectLst/>
                        </a:rPr>
                        <a:t>・ジェントルティーチング</a:t>
                      </a:r>
                    </a:p>
                    <a:p>
                      <a:pPr algn="just"/>
                      <a:r>
                        <a:rPr lang="ja-JP" sz="2000" kern="100" dirty="0">
                          <a:solidFill>
                            <a:schemeClr val="tx1"/>
                          </a:solidFill>
                          <a:effectLst/>
                        </a:rPr>
                        <a:t>・動作法・感覚統合</a:t>
                      </a:r>
                      <a:r>
                        <a:rPr lang="ja-JP" altLang="en-US" sz="2000" kern="100" dirty="0">
                          <a:solidFill>
                            <a:schemeClr val="tx1"/>
                          </a:solidFill>
                          <a:effectLst/>
                        </a:rPr>
                        <a:t>　・</a:t>
                      </a:r>
                      <a:r>
                        <a:rPr lang="en-US" altLang="ja-JP" sz="2000" kern="100" dirty="0">
                          <a:solidFill>
                            <a:schemeClr val="tx1"/>
                          </a:solidFill>
                          <a:effectLst/>
                        </a:rPr>
                        <a:t>PECS</a:t>
                      </a:r>
                      <a:r>
                        <a:rPr lang="ja-JP" altLang="en-US" sz="2000" kern="100" dirty="0">
                          <a:solidFill>
                            <a:schemeClr val="tx1"/>
                          </a:solidFill>
                          <a:effectLst/>
                        </a:rPr>
                        <a:t>　</a:t>
                      </a:r>
                      <a:endParaRPr lang="en-US" altLang="ja-JP" sz="2000" kern="100" dirty="0">
                        <a:solidFill>
                          <a:schemeClr val="tx1"/>
                        </a:solidFill>
                        <a:effectLst/>
                      </a:endParaRPr>
                    </a:p>
                    <a:p>
                      <a:pPr algn="just"/>
                      <a:r>
                        <a:rPr lang="ja-JP" sz="2000" kern="100" dirty="0">
                          <a:solidFill>
                            <a:schemeClr val="tx1"/>
                          </a:solidFill>
                          <a:effectLst/>
                        </a:rPr>
                        <a:t>・薬物療法</a:t>
                      </a:r>
                      <a:r>
                        <a:rPr lang="ja-JP" altLang="en-US" sz="2000" kern="100" dirty="0">
                          <a:solidFill>
                            <a:schemeClr val="tx1"/>
                          </a:solidFill>
                          <a:effectLst/>
                        </a:rPr>
                        <a:t>・</a:t>
                      </a:r>
                      <a:r>
                        <a:rPr lang="en-US" altLang="ja-JP" sz="2000" kern="100" dirty="0">
                          <a:solidFill>
                            <a:schemeClr val="tx1"/>
                          </a:solidFill>
                          <a:effectLst/>
                        </a:rPr>
                        <a:t>RDI </a:t>
                      </a:r>
                      <a:r>
                        <a:rPr lang="ja-JP" altLang="en-US" sz="2000" kern="100" dirty="0">
                          <a:solidFill>
                            <a:schemeClr val="tx1"/>
                          </a:solidFill>
                          <a:effectLst/>
                        </a:rPr>
                        <a:t>（対人関係発達）</a:t>
                      </a:r>
                      <a:endParaRPr lang="ja-JP" sz="2000"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28539027"/>
                  </a:ext>
                </a:extLst>
              </a:tr>
              <a:tr h="319988">
                <a:tc gridSpan="2">
                  <a:txBody>
                    <a:bodyPr/>
                    <a:lstStyle/>
                    <a:p>
                      <a:pPr algn="ctr"/>
                      <a:r>
                        <a:rPr lang="ja-JP" sz="1800" kern="100" dirty="0">
                          <a:solidFill>
                            <a:schemeClr val="tx1"/>
                          </a:solidFill>
                          <a:effectLst/>
                          <a:highlight>
                            <a:srgbClr val="FFFF00"/>
                          </a:highlight>
                        </a:rPr>
                        <a:t>中心課題：なぜ強度行動障害がなくならないか</a:t>
                      </a:r>
                      <a:endParaRPr lang="ja-JP" sz="1800" kern="100" dirty="0">
                        <a:solidFill>
                          <a:schemeClr val="tx1"/>
                        </a:solidFill>
                        <a:effectLst/>
                        <a:highlight>
                          <a:srgbClr val="FFFF00"/>
                        </a:highlight>
                        <a:latin typeface="Century" panose="02040604050505020304" pitchFamily="18" charset="0"/>
                        <a:ea typeface="ＭＳ 明朝" panose="02020609040205080304" pitchFamily="17" charset="-128"/>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228732543"/>
                  </a:ext>
                </a:extLst>
              </a:tr>
              <a:tr h="3199891">
                <a:tc>
                  <a:txBody>
                    <a:bodyPr/>
                    <a:lstStyle/>
                    <a:p>
                      <a:pPr algn="just"/>
                      <a:r>
                        <a:rPr lang="ja-JP" sz="2000" b="1" kern="100" dirty="0">
                          <a:solidFill>
                            <a:schemeClr val="tx1"/>
                          </a:solidFill>
                          <a:effectLst/>
                        </a:rPr>
                        <a:t>③人材養成の課題</a:t>
                      </a:r>
                    </a:p>
                    <a:p>
                      <a:pPr algn="just"/>
                      <a:r>
                        <a:rPr lang="ja-JP" sz="2000" b="1" kern="100" dirty="0">
                          <a:solidFill>
                            <a:schemeClr val="tx1"/>
                          </a:solidFill>
                          <a:effectLst/>
                        </a:rPr>
                        <a:t>・研修の在り方</a:t>
                      </a:r>
                    </a:p>
                    <a:p>
                      <a:pPr algn="just"/>
                      <a:r>
                        <a:rPr lang="ja-JP" sz="2000" b="1" kern="100" dirty="0">
                          <a:solidFill>
                            <a:schemeClr val="tx1"/>
                          </a:solidFill>
                          <a:effectLst/>
                        </a:rPr>
                        <a:t>　外部研修　</a:t>
                      </a:r>
                      <a:endParaRPr lang="ja-JP" sz="2000" b="1" kern="100" dirty="0">
                        <a:solidFill>
                          <a:srgbClr val="FF0000"/>
                        </a:solidFill>
                        <a:effectLst/>
                      </a:endParaRPr>
                    </a:p>
                    <a:p>
                      <a:pPr algn="just"/>
                      <a:r>
                        <a:rPr lang="ja-JP" sz="2000" b="1" kern="100" dirty="0">
                          <a:solidFill>
                            <a:schemeClr val="tx1"/>
                          </a:solidFill>
                          <a:effectLst/>
                        </a:rPr>
                        <a:t>　</a:t>
                      </a:r>
                      <a:r>
                        <a:rPr lang="en-US" sz="2000" b="1" kern="100" dirty="0">
                          <a:solidFill>
                            <a:schemeClr val="tx1"/>
                          </a:solidFill>
                          <a:effectLst/>
                        </a:rPr>
                        <a:t>Ex.</a:t>
                      </a:r>
                      <a:r>
                        <a:rPr lang="ja-JP" sz="2000" b="1" kern="100" dirty="0">
                          <a:solidFill>
                            <a:schemeClr val="tx1"/>
                          </a:solidFill>
                          <a:effectLst/>
                        </a:rPr>
                        <a:t>行動援護従業者養成研修</a:t>
                      </a:r>
                    </a:p>
                    <a:p>
                      <a:pPr algn="just"/>
                      <a:r>
                        <a:rPr lang="ja-JP" sz="2000" b="1" kern="100" dirty="0">
                          <a:solidFill>
                            <a:schemeClr val="tx1"/>
                          </a:solidFill>
                          <a:effectLst/>
                        </a:rPr>
                        <a:t>　　強度行動障害支援者養成研修</a:t>
                      </a:r>
                    </a:p>
                    <a:p>
                      <a:pPr algn="just"/>
                      <a:r>
                        <a:rPr lang="ja-JP" sz="2000" b="1" kern="100" dirty="0">
                          <a:solidFill>
                            <a:schemeClr val="tx1"/>
                          </a:solidFill>
                          <a:effectLst/>
                        </a:rPr>
                        <a:t>　　障害者虐待防止研修</a:t>
                      </a:r>
                    </a:p>
                    <a:p>
                      <a:pPr algn="just"/>
                      <a:r>
                        <a:rPr lang="ja-JP" sz="2000" b="1" kern="100" dirty="0">
                          <a:solidFill>
                            <a:schemeClr val="tx1"/>
                          </a:solidFill>
                          <a:effectLst/>
                        </a:rPr>
                        <a:t>　内部研修（事例検討）</a:t>
                      </a:r>
                    </a:p>
                    <a:p>
                      <a:pPr algn="just"/>
                      <a:r>
                        <a:rPr lang="ja-JP" sz="2000" b="1" kern="100" dirty="0">
                          <a:solidFill>
                            <a:schemeClr val="tx1"/>
                          </a:solidFill>
                          <a:effectLst/>
                        </a:rPr>
                        <a:t>　　　↑</a:t>
                      </a:r>
                    </a:p>
                    <a:p>
                      <a:pPr algn="just"/>
                      <a:r>
                        <a:rPr lang="ja-JP" sz="2000" b="1" kern="100" dirty="0">
                          <a:solidFill>
                            <a:schemeClr val="tx1"/>
                          </a:solidFill>
                          <a:effectLst/>
                        </a:rPr>
                        <a:t>・実際の支援現場</a:t>
                      </a:r>
                      <a:endParaRPr lang="ja-JP" sz="2000" b="1" kern="100" dirty="0">
                        <a:solidFill>
                          <a:srgbClr val="FF0000"/>
                        </a:solidFill>
                        <a:effectLst/>
                      </a:endParaRPr>
                    </a:p>
                    <a:p>
                      <a:pPr algn="just"/>
                      <a:r>
                        <a:rPr lang="ja-JP" sz="2000" b="1" kern="100" dirty="0">
                          <a:solidFill>
                            <a:schemeClr val="tx1"/>
                          </a:solidFill>
                          <a:effectLst/>
                        </a:rPr>
                        <a:t>　（方法論　⇔　家族支援）</a:t>
                      </a:r>
                      <a:endParaRPr lang="ja-JP" sz="2000" b="1"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r>
                        <a:rPr lang="ja-JP" sz="2400" b="1" kern="100" dirty="0">
                          <a:solidFill>
                            <a:schemeClr val="tx1"/>
                          </a:solidFill>
                          <a:effectLst/>
                        </a:rPr>
                        <a:t>④対象（現象）の捉え方の課題</a:t>
                      </a:r>
                    </a:p>
                    <a:p>
                      <a:pPr algn="just"/>
                      <a:r>
                        <a:rPr lang="ja-JP" sz="2400" b="1" kern="100" dirty="0">
                          <a:solidFill>
                            <a:schemeClr val="tx1"/>
                          </a:solidFill>
                          <a:effectLst/>
                        </a:rPr>
                        <a:t>・生態学的視点</a:t>
                      </a:r>
                    </a:p>
                    <a:p>
                      <a:pPr indent="133350" algn="just"/>
                      <a:r>
                        <a:rPr lang="ja-JP" sz="2400" b="1" kern="100" dirty="0">
                          <a:solidFill>
                            <a:schemeClr val="tx1"/>
                          </a:solidFill>
                          <a:effectLst/>
                        </a:rPr>
                        <a:t>本人中心型介入</a:t>
                      </a:r>
                    </a:p>
                    <a:p>
                      <a:pPr indent="133350" algn="just"/>
                      <a:r>
                        <a:rPr lang="ja-JP" sz="2400" b="1" kern="100" dirty="0">
                          <a:solidFill>
                            <a:schemeClr val="tx1"/>
                          </a:solidFill>
                          <a:effectLst/>
                        </a:rPr>
                        <a:t>家族中心型介入</a:t>
                      </a:r>
                      <a:endParaRPr lang="ja-JP" sz="2400" b="1" kern="100" dirty="0">
                        <a:solidFill>
                          <a:srgbClr val="FF0000"/>
                        </a:solidFill>
                        <a:effectLst/>
                      </a:endParaRPr>
                    </a:p>
                    <a:p>
                      <a:pPr indent="133350" algn="just"/>
                      <a:r>
                        <a:rPr lang="ja-JP" sz="2400" b="1" kern="100" dirty="0">
                          <a:solidFill>
                            <a:schemeClr val="tx1"/>
                          </a:solidFill>
                          <a:effectLst/>
                        </a:rPr>
                        <a:t>文脈中心型介入</a:t>
                      </a:r>
                    </a:p>
                    <a:p>
                      <a:pPr algn="just"/>
                      <a:r>
                        <a:rPr lang="ja-JP" sz="2400" b="1" kern="100" dirty="0">
                          <a:solidFill>
                            <a:schemeClr val="tx1"/>
                          </a:solidFill>
                          <a:effectLst/>
                        </a:rPr>
                        <a:t>・医学モデルと社会モデル</a:t>
                      </a:r>
                    </a:p>
                    <a:p>
                      <a:pPr algn="just"/>
                      <a:r>
                        <a:rPr lang="ja-JP" sz="2400" b="1" kern="100" dirty="0">
                          <a:solidFill>
                            <a:schemeClr val="tx1"/>
                          </a:solidFill>
                          <a:effectLst/>
                        </a:rPr>
                        <a:t>・</a:t>
                      </a:r>
                      <a:r>
                        <a:rPr lang="en-US" sz="2400" b="1" kern="100" dirty="0">
                          <a:solidFill>
                            <a:schemeClr val="tx1"/>
                          </a:solidFill>
                          <a:effectLst/>
                        </a:rPr>
                        <a:t>IBR</a:t>
                      </a:r>
                      <a:r>
                        <a:rPr lang="ja-JP" sz="2400" b="1" kern="100" dirty="0">
                          <a:solidFill>
                            <a:schemeClr val="tx1"/>
                          </a:solidFill>
                          <a:effectLst/>
                        </a:rPr>
                        <a:t>と</a:t>
                      </a:r>
                      <a:r>
                        <a:rPr lang="en-US" sz="2400" b="1" kern="100" dirty="0">
                          <a:solidFill>
                            <a:schemeClr val="tx1"/>
                          </a:solidFill>
                          <a:effectLst/>
                        </a:rPr>
                        <a:t>CBR</a:t>
                      </a:r>
                      <a:endParaRPr lang="ja-JP" sz="2400" b="1" kern="100" dirty="0">
                        <a:solidFill>
                          <a:schemeClr val="tx1"/>
                        </a:solidFill>
                        <a:effectLst/>
                      </a:endParaRPr>
                    </a:p>
                    <a:p>
                      <a:pPr algn="just"/>
                      <a:r>
                        <a:rPr lang="ja-JP" sz="2400" b="1" kern="100" dirty="0">
                          <a:solidFill>
                            <a:schemeClr val="tx1"/>
                          </a:solidFill>
                          <a:effectLst/>
                        </a:rPr>
                        <a:t>・微視的、巨視的アプローチ</a:t>
                      </a:r>
                      <a:endParaRPr lang="ja-JP" sz="2400" b="1" kern="100" dirty="0">
                        <a:solidFill>
                          <a:schemeClr val="tx1"/>
                        </a:solidFill>
                        <a:effectLst/>
                        <a:latin typeface="Century" panose="02040604050505020304" pitchFamily="18" charset="0"/>
                        <a:ea typeface="ＭＳ 明朝" panose="02020609040205080304" pitchFamily="17" charset="-128"/>
                        <a:cs typeface="Times New Roman" panose="02020603050405020304" pitchFamily="18" charset="0"/>
                      </a:endParaRPr>
                    </a:p>
                  </a:txBody>
                  <a:tcPr marL="51435" marR="5143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66717433"/>
                  </a:ext>
                </a:extLst>
              </a:tr>
            </a:tbl>
          </a:graphicData>
        </a:graphic>
      </p:graphicFrame>
    </p:spTree>
    <p:extLst>
      <p:ext uri="{BB962C8B-B14F-4D97-AF65-F5344CB8AC3E}">
        <p14:creationId xmlns:p14="http://schemas.microsoft.com/office/powerpoint/2010/main" val="39702895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C491896-4121-4234-8AED-A86FF0420B75}"/>
              </a:ext>
            </a:extLst>
          </p:cNvPr>
          <p:cNvSpPr>
            <a:spLocks noGrp="1"/>
          </p:cNvSpPr>
          <p:nvPr>
            <p:ph type="title"/>
          </p:nvPr>
        </p:nvSpPr>
        <p:spPr>
          <a:xfrm>
            <a:off x="478524" y="26506"/>
            <a:ext cx="7886700" cy="736980"/>
          </a:xfrm>
        </p:spPr>
        <p:txBody>
          <a:bodyPr>
            <a:normAutofit/>
          </a:bodyPr>
          <a:lstStyle/>
          <a:p>
            <a:r>
              <a:rPr kumimoji="1" lang="ja-JP" altLang="en-US" dirty="0"/>
              <a:t>引用・参考文献</a:t>
            </a:r>
          </a:p>
        </p:txBody>
      </p:sp>
      <p:sp>
        <p:nvSpPr>
          <p:cNvPr id="3" name="コンテンツ プレースホルダー 2">
            <a:extLst>
              <a:ext uri="{FF2B5EF4-FFF2-40B4-BE49-F238E27FC236}">
                <a16:creationId xmlns:a16="http://schemas.microsoft.com/office/drawing/2014/main" id="{FBEBBC87-6795-4CD7-9472-3DA67C7DD4D0}"/>
              </a:ext>
            </a:extLst>
          </p:cNvPr>
          <p:cNvSpPr>
            <a:spLocks noGrp="1"/>
          </p:cNvSpPr>
          <p:nvPr>
            <p:ph idx="1"/>
          </p:nvPr>
        </p:nvSpPr>
        <p:spPr>
          <a:xfrm>
            <a:off x="0" y="622852"/>
            <a:ext cx="9144000" cy="6208642"/>
          </a:xfrm>
        </p:spPr>
        <p:txBody>
          <a:bodyPr>
            <a:normAutofit/>
          </a:bodyPr>
          <a:lstStyle/>
          <a:p>
            <a:pPr marL="0" indent="0" algn="just">
              <a:lnSpc>
                <a:spcPct val="100000"/>
              </a:lnSpc>
              <a:buNone/>
            </a:pP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志賀利一（</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2019</a:t>
            </a: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）強度行動障害者支援の到達点と今後の課題，発達障害研究 第</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41</a:t>
            </a: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巻</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　第</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号，</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pp.103-113</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lnSpc>
                <a:spcPct val="100000"/>
              </a:lnSpc>
              <a:buNone/>
            </a:pP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野口幸弘（</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2004</a:t>
            </a: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）激しい行動障害のある人の地域生活を保障するために考えるべき要因，特殊教育学研究．研究時評</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167-172</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lnSpc>
                <a:spcPct val="100000"/>
              </a:lnSpc>
              <a:buNone/>
            </a:pP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社会福祉法人全日本手をつなぐ育成会（</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2013</a:t>
            </a: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）「強度行動障害のある人の現状と支援に関するアンケート」調査票</a:t>
            </a:r>
            <a:endPar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lnSpc>
                <a:spcPct val="100000"/>
              </a:lnSpc>
              <a:buNone/>
            </a:pP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肥後祥治（</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2000</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）行動障害の類型，行動障害の理解と援助 第</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章，</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pp.23-42</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lnSpc>
                <a:spcPct val="100000"/>
              </a:lnSpc>
              <a:buNone/>
            </a:pP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肥後祥治・永田留菜（</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2015</a:t>
            </a: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）鹿児島県下特別支援学校の重度行動障害のある児童生徒に対する指導力行動に向けた</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On the Job Training </a:t>
            </a: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プログラムの開発および校内支援体制構築にむけた実践的研究</a:t>
            </a:r>
          </a:p>
          <a:p>
            <a:pPr marL="0" indent="0" algn="l">
              <a:lnSpc>
                <a:spcPct val="100000"/>
              </a:lnSpc>
              <a:buNone/>
            </a:pPr>
            <a:r>
              <a:rPr lang="ja-JP" altLang="ja-JP" sz="1800" kern="100" dirty="0">
                <a:effectLst/>
                <a:latin typeface="Century" panose="02040604050505020304" pitchFamily="18" charset="0"/>
                <a:ea typeface="ＭＳ Ｐ明朝" panose="02020600040205080304" pitchFamily="18" charset="-128"/>
                <a:cs typeface="Times New Roman" panose="02020603050405020304" pitchFamily="18" charset="0"/>
              </a:rPr>
              <a:t>本田央・肥後祥治（</a:t>
            </a:r>
            <a:r>
              <a:rPr lang="en-US" altLang="ja-JP" sz="1800" kern="100" dirty="0">
                <a:effectLst/>
                <a:latin typeface="Century" panose="02040604050505020304" pitchFamily="18" charset="0"/>
                <a:ea typeface="ＭＳ Ｐ明朝" panose="02020600040205080304" pitchFamily="18" charset="-128"/>
                <a:cs typeface="Times New Roman" panose="02020603050405020304" pitchFamily="18" charset="0"/>
              </a:rPr>
              <a:t>2020</a:t>
            </a:r>
            <a:r>
              <a:rPr lang="ja-JP" altLang="ja-JP" sz="1800" kern="100" dirty="0">
                <a:effectLst/>
                <a:latin typeface="Century" panose="02040604050505020304" pitchFamily="18" charset="0"/>
                <a:ea typeface="ＭＳ Ｐ明朝" panose="02020600040205080304" pitchFamily="18" charset="-128"/>
                <a:cs typeface="Times New Roman" panose="02020603050405020304" pitchFamily="18" charset="0"/>
              </a:rPr>
              <a:t>）鹿児島大学教育学部教育実践研究紀要 第</a:t>
            </a:r>
            <a:r>
              <a:rPr lang="en-US" altLang="ja-JP" sz="1800" kern="100" dirty="0">
                <a:effectLst/>
                <a:latin typeface="Century" panose="02040604050505020304" pitchFamily="18" charset="0"/>
                <a:ea typeface="ＭＳ Ｐ明朝" panose="02020600040205080304" pitchFamily="18" charset="-128"/>
                <a:cs typeface="Times New Roman" panose="02020603050405020304" pitchFamily="18" charset="0"/>
              </a:rPr>
              <a:t>29</a:t>
            </a:r>
            <a:r>
              <a:rPr lang="ja-JP" altLang="ja-JP" sz="1800" kern="100" dirty="0">
                <a:effectLst/>
                <a:latin typeface="Century" panose="02040604050505020304" pitchFamily="18" charset="0"/>
                <a:ea typeface="ＭＳ Ｐ明朝" panose="02020600040205080304" pitchFamily="18" charset="-128"/>
                <a:cs typeface="Times New Roman" panose="02020603050405020304" pitchFamily="18" charset="0"/>
              </a:rPr>
              <a:t>巻，</a:t>
            </a:r>
            <a:r>
              <a:rPr lang="en-US" altLang="ja-JP" sz="1800" kern="100" dirty="0">
                <a:effectLst/>
                <a:latin typeface="Century" panose="02040604050505020304" pitchFamily="18" charset="0"/>
                <a:ea typeface="ＭＳ Ｐ明朝" panose="02020600040205080304" pitchFamily="18" charset="-128"/>
                <a:cs typeface="Times New Roman" panose="02020603050405020304" pitchFamily="18" charset="0"/>
              </a:rPr>
              <a:t>pp.172-181</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a:p>
            <a:pPr marL="0" indent="0" algn="just">
              <a:lnSpc>
                <a:spcPct val="100000"/>
              </a:lnSpc>
              <a:buNone/>
            </a:pP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植戸貴子（</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2019</a:t>
            </a: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）知的障害児・者の社会的ケアへ </a:t>
            </a:r>
          </a:p>
          <a:p>
            <a:pPr marL="0" indent="0" algn="just">
              <a:lnSpc>
                <a:spcPct val="100000"/>
              </a:lnSpc>
              <a:buNone/>
            </a:pP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木下康仁（</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2003</a:t>
            </a: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）グラウンデッド・セオリー・アプローチの実践</a:t>
            </a:r>
          </a:p>
          <a:p>
            <a:pPr marL="0" indent="0" algn="just">
              <a:lnSpc>
                <a:spcPct val="100000"/>
              </a:lnSpc>
              <a:buNone/>
            </a:pP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得津愼子（</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2018</a:t>
            </a: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a:t>
            </a:r>
            <a:r>
              <a:rPr lang="ja-JP" altLang="en-US" sz="1800" kern="100" dirty="0">
                <a:latin typeface="Century" panose="02040604050505020304" pitchFamily="18" charset="0"/>
                <a:ea typeface="ＭＳ 明朝" panose="02020609040205080304" pitchFamily="17" charset="-128"/>
                <a:cs typeface="Times New Roman" panose="02020603050405020304" pitchFamily="18" charset="0"/>
              </a:rPr>
              <a:t>強度行動障害をもつ知的障害者家族を巡る調査 </a:t>
            </a: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家族主体ソーシャルワーク論</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 </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第</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9</a:t>
            </a:r>
            <a:r>
              <a:rPr lang="ja-JP" altLang="en-US" sz="1800" kern="100" dirty="0">
                <a:effectLst/>
                <a:latin typeface="Century" panose="02040604050505020304" pitchFamily="18" charset="0"/>
                <a:ea typeface="ＭＳ 明朝" panose="02020609040205080304" pitchFamily="17" charset="-128"/>
                <a:cs typeface="Times New Roman" panose="02020603050405020304" pitchFamily="18" charset="0"/>
              </a:rPr>
              <a:t>章，</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pp.256-301</a:t>
            </a:r>
          </a:p>
          <a:p>
            <a:pPr marL="0" indent="0" algn="just">
              <a:lnSpc>
                <a:spcPct val="100000"/>
              </a:lnSpc>
              <a:buNone/>
            </a:pP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森口哲也（</a:t>
            </a:r>
            <a:r>
              <a:rPr lang="en-US"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2019</a:t>
            </a:r>
            <a:r>
              <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rPr>
              <a:t>）福岡市における強度行動障がい者集中支援事業について，特集・強度行動障害者支援の到達点と今後の課題－最近の障害福祉サービスと取り組みから－</a:t>
            </a:r>
            <a:r>
              <a:rPr lang="ja-JP" altLang="ja-JP" sz="1800" kern="100" dirty="0">
                <a:effectLst/>
                <a:latin typeface="Times" panose="02020603050405020304" pitchFamily="18" charset="0"/>
                <a:ea typeface="ＭＳ 明朝" panose="02020609040205080304" pitchFamily="17" charset="-128"/>
                <a:cs typeface="Times New Roman" panose="02020603050405020304" pitchFamily="18" charset="0"/>
              </a:rPr>
              <a:t>，発達障害研究，第</a:t>
            </a:r>
            <a:r>
              <a:rPr lang="en-US" altLang="ja-JP" sz="1800" kern="100" dirty="0">
                <a:effectLst/>
                <a:latin typeface="Times" panose="02020603050405020304" pitchFamily="18" charset="0"/>
                <a:ea typeface="ＭＳ 明朝" panose="02020609040205080304" pitchFamily="17" charset="-128"/>
                <a:cs typeface="Times New Roman" panose="02020603050405020304" pitchFamily="18" charset="0"/>
              </a:rPr>
              <a:t>41</a:t>
            </a:r>
            <a:r>
              <a:rPr lang="ja-JP" altLang="ja-JP" sz="1800" kern="100" dirty="0">
                <a:effectLst/>
                <a:latin typeface="Times" panose="02020603050405020304" pitchFamily="18" charset="0"/>
                <a:ea typeface="ＭＳ 明朝" panose="02020609040205080304" pitchFamily="17" charset="-128"/>
                <a:cs typeface="Times New Roman" panose="02020603050405020304" pitchFamily="18" charset="0"/>
              </a:rPr>
              <a:t>巻</a:t>
            </a:r>
            <a:r>
              <a:rPr lang="ja-JP" altLang="ja-JP" sz="1800" kern="100" dirty="0">
                <a:effectLst/>
                <a:latin typeface="Century" panose="02040604050505020304" pitchFamily="18" charset="0"/>
                <a:ea typeface="Times" panose="02020603050405020304" pitchFamily="18" charset="0"/>
                <a:cs typeface="Times New Roman" panose="02020603050405020304" pitchFamily="18" charset="0"/>
              </a:rPr>
              <a:t> </a:t>
            </a:r>
            <a:r>
              <a:rPr lang="ja-JP" altLang="ja-JP" sz="1800" kern="100" dirty="0">
                <a:effectLst/>
                <a:latin typeface="Times" panose="02020603050405020304" pitchFamily="18" charset="0"/>
                <a:ea typeface="ＭＳ 明朝" panose="02020609040205080304" pitchFamily="17" charset="-128"/>
                <a:cs typeface="Times New Roman" panose="02020603050405020304" pitchFamily="18" charset="0"/>
              </a:rPr>
              <a:t>第</a:t>
            </a:r>
            <a:r>
              <a:rPr lang="en-US" altLang="ja-JP" sz="1800" kern="100" dirty="0">
                <a:effectLst/>
                <a:latin typeface="Times" panose="02020603050405020304" pitchFamily="18" charset="0"/>
                <a:ea typeface="ＭＳ 明朝" panose="02020609040205080304" pitchFamily="17" charset="-128"/>
                <a:cs typeface="Times New Roman" panose="02020603050405020304" pitchFamily="18" charset="0"/>
              </a:rPr>
              <a:t>2</a:t>
            </a:r>
            <a:r>
              <a:rPr lang="ja-JP" altLang="ja-JP" sz="1800" kern="100" dirty="0">
                <a:effectLst/>
                <a:latin typeface="Times" panose="02020603050405020304" pitchFamily="18" charset="0"/>
                <a:ea typeface="ＭＳ 明朝" panose="02020609040205080304" pitchFamily="17" charset="-128"/>
                <a:cs typeface="Times New Roman" panose="02020603050405020304" pitchFamily="18" charset="0"/>
              </a:rPr>
              <a:t>号，</a:t>
            </a:r>
            <a:r>
              <a:rPr lang="en-US" altLang="ja-JP" sz="1800" kern="100" dirty="0">
                <a:effectLst/>
                <a:latin typeface="Times" panose="02020603050405020304" pitchFamily="18" charset="0"/>
                <a:ea typeface="ＭＳ 明朝" panose="02020609040205080304" pitchFamily="17" charset="-128"/>
                <a:cs typeface="Times New Roman" panose="02020603050405020304" pitchFamily="18" charset="0"/>
              </a:rPr>
              <a:t>pp.126-127</a:t>
            </a:r>
            <a:endParaRPr lang="ja-JP" altLang="ja-JP" sz="1800" kern="100" dirty="0">
              <a:effectLst/>
              <a:latin typeface="Century" panose="02040604050505020304" pitchFamily="18" charset="0"/>
              <a:ea typeface="ＭＳ 明朝" panose="02020609040205080304" pitchFamily="17" charset="-128"/>
              <a:cs typeface="Times New Roman" panose="02020603050405020304" pitchFamily="18" charset="0"/>
            </a:endParaRPr>
          </a:p>
        </p:txBody>
      </p:sp>
      <p:sp>
        <p:nvSpPr>
          <p:cNvPr id="4" name="スライド番号プレースホルダー 3">
            <a:extLst>
              <a:ext uri="{FF2B5EF4-FFF2-40B4-BE49-F238E27FC236}">
                <a16:creationId xmlns:a16="http://schemas.microsoft.com/office/drawing/2014/main" id="{B9274CC2-0E19-4972-AB5F-9FA69526C239}"/>
              </a:ext>
            </a:extLst>
          </p:cNvPr>
          <p:cNvSpPr>
            <a:spLocks noGrp="1"/>
          </p:cNvSpPr>
          <p:nvPr>
            <p:ph type="sldNum" sz="quarter" idx="12"/>
          </p:nvPr>
        </p:nvSpPr>
        <p:spPr/>
        <p:txBody>
          <a:bodyPr/>
          <a:lstStyle/>
          <a:p>
            <a:fld id="{6818B9AD-B9F2-4E41-8859-A4D29C5D1112}" type="slidenum">
              <a:rPr kumimoji="1" lang="ja-JP" altLang="en-US" smtClean="0"/>
              <a:t>40</a:t>
            </a:fld>
            <a:endParaRPr kumimoji="1" lang="ja-JP" altLang="en-US"/>
          </a:p>
        </p:txBody>
      </p:sp>
    </p:spTree>
    <p:extLst>
      <p:ext uri="{BB962C8B-B14F-4D97-AF65-F5344CB8AC3E}">
        <p14:creationId xmlns:p14="http://schemas.microsoft.com/office/powerpoint/2010/main" val="3753550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DB36305-F173-46CA-915D-C490633DCEA9}"/>
              </a:ext>
            </a:extLst>
          </p:cNvPr>
          <p:cNvSpPr>
            <a:spLocks noGrp="1"/>
          </p:cNvSpPr>
          <p:nvPr>
            <p:ph type="title"/>
          </p:nvPr>
        </p:nvSpPr>
        <p:spPr>
          <a:xfrm>
            <a:off x="139147" y="116632"/>
            <a:ext cx="8786192" cy="6624736"/>
          </a:xfrm>
        </p:spPr>
        <p:txBody>
          <a:bodyPr>
            <a:noAutofit/>
          </a:bodyPr>
          <a:lstStyle/>
          <a:p>
            <a:pPr indent="100013">
              <a:lnSpc>
                <a:spcPct val="100000"/>
              </a:lnSpc>
            </a:pPr>
            <a:r>
              <a:rPr lang="ja-JP" altLang="en-US" sz="2400" b="1" kern="100" dirty="0">
                <a:effectLst/>
                <a:latin typeface="Century" panose="02040604050505020304" pitchFamily="18" charset="0"/>
                <a:ea typeface="ＭＳ 明朝" panose="02020609040205080304" pitchFamily="17" charset="-128"/>
                <a:cs typeface="Times New Roman" panose="02020603050405020304" pitchFamily="18" charset="0"/>
              </a:rPr>
              <a:t>強度行動障害への支援において、</a:t>
            </a:r>
            <a:r>
              <a:rPr lang="ja-JP" altLang="ja-JP" sz="2400" b="1" kern="100" dirty="0">
                <a:effectLst/>
                <a:latin typeface="Century" panose="02040604050505020304" pitchFamily="18" charset="0"/>
                <a:ea typeface="ＭＳ 明朝" panose="02020609040205080304" pitchFamily="17" charset="-128"/>
                <a:cs typeface="Times New Roman" panose="02020603050405020304" pitchFamily="18" charset="0"/>
              </a:rPr>
              <a:t>過去</a:t>
            </a:r>
            <a:r>
              <a:rPr lang="en-US" altLang="ja-JP" sz="2400" b="1" kern="100" dirty="0">
                <a:effectLst/>
                <a:latin typeface="Century" panose="02040604050505020304" pitchFamily="18" charset="0"/>
                <a:ea typeface="ＭＳ 明朝" panose="02020609040205080304" pitchFamily="17" charset="-128"/>
                <a:cs typeface="Times New Roman" panose="02020603050405020304" pitchFamily="18" charset="0"/>
              </a:rPr>
              <a:t>30</a:t>
            </a:r>
            <a:r>
              <a:rPr lang="ja-JP" altLang="ja-JP" sz="2400" b="1" kern="100" dirty="0">
                <a:effectLst/>
                <a:latin typeface="Century" panose="02040604050505020304" pitchFamily="18" charset="0"/>
                <a:ea typeface="ＭＳ 明朝" panose="02020609040205080304" pitchFamily="17" charset="-128"/>
                <a:cs typeface="Times New Roman" panose="02020603050405020304" pitchFamily="18" charset="0"/>
              </a:rPr>
              <a:t>年を振り返り、ポジティブに評価できる到達点</a:t>
            </a:r>
            <a:r>
              <a:rPr lang="ja-JP" altLang="ja-JP" sz="2400" b="1" kern="100" dirty="0">
                <a:latin typeface="Century" panose="02040604050505020304" pitchFamily="18" charset="0"/>
                <a:ea typeface="ＭＳ 明朝" panose="02020609040205080304" pitchFamily="17" charset="-128"/>
                <a:cs typeface="Times New Roman" panose="02020603050405020304" pitchFamily="18" charset="0"/>
              </a:rPr>
              <a:t>（志賀，</a:t>
            </a:r>
            <a:r>
              <a:rPr lang="en-US" altLang="ja-JP" sz="2400" b="1" kern="100" dirty="0">
                <a:latin typeface="Century" panose="02040604050505020304" pitchFamily="18" charset="0"/>
                <a:ea typeface="ＭＳ 明朝" panose="02020609040205080304" pitchFamily="17" charset="-128"/>
                <a:cs typeface="Times New Roman" panose="02020603050405020304" pitchFamily="18" charset="0"/>
              </a:rPr>
              <a:t>2019</a:t>
            </a:r>
            <a:r>
              <a:rPr lang="ja-JP" altLang="en-US" sz="2400" b="1" kern="100" dirty="0">
                <a:latin typeface="Century" panose="02040604050505020304" pitchFamily="18" charset="0"/>
                <a:ea typeface="ＭＳ 明朝" panose="02020609040205080304" pitchFamily="17" charset="-128"/>
                <a:cs typeface="Times New Roman" panose="02020603050405020304" pitchFamily="18" charset="0"/>
              </a:rPr>
              <a:t>，</a:t>
            </a:r>
            <a:r>
              <a:rPr lang="ja-JP" altLang="ja-JP" sz="2400" b="1" kern="100" dirty="0">
                <a:latin typeface="Century" panose="02040604050505020304" pitchFamily="18" charset="0"/>
                <a:ea typeface="ＭＳ 明朝" panose="02020609040205080304" pitchFamily="17" charset="-128"/>
                <a:cs typeface="Times New Roman" panose="02020603050405020304" pitchFamily="18" charset="0"/>
              </a:rPr>
              <a:t>発達障害研究第</a:t>
            </a:r>
            <a:r>
              <a:rPr lang="en-US" altLang="ja-JP" sz="2400" b="1" kern="100" dirty="0">
                <a:latin typeface="Century" panose="02040604050505020304" pitchFamily="18" charset="0"/>
                <a:ea typeface="ＭＳ 明朝" panose="02020609040205080304" pitchFamily="17" charset="-128"/>
                <a:cs typeface="Times New Roman" panose="02020603050405020304" pitchFamily="18" charset="0"/>
              </a:rPr>
              <a:t>41</a:t>
            </a:r>
            <a:r>
              <a:rPr lang="ja-JP" altLang="ja-JP" sz="2400" b="1" kern="100" dirty="0">
                <a:latin typeface="Century" panose="02040604050505020304" pitchFamily="18" charset="0"/>
                <a:ea typeface="ＭＳ 明朝" panose="02020609040205080304" pitchFamily="17" charset="-128"/>
                <a:cs typeface="Times New Roman" panose="02020603050405020304" pitchFamily="18" charset="0"/>
              </a:rPr>
              <a:t>巻第</a:t>
            </a:r>
            <a:r>
              <a:rPr lang="en-US" altLang="ja-JP" sz="2400" b="1" kern="100" dirty="0">
                <a:latin typeface="Century" panose="02040604050505020304" pitchFamily="18" charset="0"/>
                <a:ea typeface="ＭＳ 明朝" panose="02020609040205080304" pitchFamily="17" charset="-128"/>
                <a:cs typeface="Times New Roman" panose="02020603050405020304" pitchFamily="18" charset="0"/>
              </a:rPr>
              <a:t>2</a:t>
            </a:r>
            <a:r>
              <a:rPr lang="ja-JP" altLang="ja-JP" sz="2400" b="1" kern="100" dirty="0">
                <a:latin typeface="Century" panose="02040604050505020304" pitchFamily="18" charset="0"/>
                <a:ea typeface="ＭＳ 明朝" panose="02020609040205080304" pitchFamily="17" charset="-128"/>
                <a:cs typeface="Times New Roman" panose="02020603050405020304" pitchFamily="18" charset="0"/>
              </a:rPr>
              <a:t>号</a:t>
            </a:r>
            <a:r>
              <a:rPr lang="ja-JP" altLang="en-US" sz="2400" b="1" kern="100" dirty="0">
                <a:latin typeface="Century" panose="02040604050505020304" pitchFamily="18" charset="0"/>
                <a:ea typeface="ＭＳ 明朝" panose="02020609040205080304" pitchFamily="17" charset="-128"/>
                <a:cs typeface="Times New Roman" panose="02020603050405020304" pitchFamily="18" charset="0"/>
              </a:rPr>
              <a:t>）</a:t>
            </a:r>
            <a:br>
              <a:rPr lang="ja-JP" altLang="ja-JP" sz="2400" b="1" kern="100" dirty="0">
                <a:effectLst/>
                <a:latin typeface="Century" panose="02040604050505020304" pitchFamily="18" charset="0"/>
                <a:ea typeface="ＭＳ 明朝" panose="02020609040205080304" pitchFamily="17" charset="-128"/>
                <a:cs typeface="Times New Roman" panose="02020603050405020304" pitchFamily="18" charset="0"/>
              </a:rPr>
            </a:br>
            <a:r>
              <a:rPr lang="ja-JP" altLang="ja-JP" sz="2400" b="1" kern="100" dirty="0">
                <a:effectLst/>
                <a:latin typeface="Century" panose="02040604050505020304" pitchFamily="18" charset="0"/>
                <a:ea typeface="ＭＳ 明朝" panose="02020609040205080304" pitchFamily="17" charset="-128"/>
                <a:cs typeface="Times New Roman" panose="02020603050405020304" pitchFamily="18" charset="0"/>
              </a:rPr>
              <a:t>①強度行動障害の状態像ならびにその予後について、強度行動障害者支援に携わっている全国の障害福祉関係者にとっては、一定のコンセンサスが得られるようになった。</a:t>
            </a:r>
            <a:br>
              <a:rPr lang="en-US" altLang="ja-JP" sz="2400" b="1" kern="100" dirty="0">
                <a:effectLst/>
                <a:latin typeface="Century" panose="02040604050505020304" pitchFamily="18" charset="0"/>
                <a:ea typeface="ＭＳ 明朝" panose="02020609040205080304" pitchFamily="17" charset="-128"/>
                <a:cs typeface="Times New Roman" panose="02020603050405020304" pitchFamily="18" charset="0"/>
              </a:rPr>
            </a:br>
            <a:r>
              <a:rPr lang="ja-JP" altLang="ja-JP" sz="2400" b="1" kern="100" dirty="0">
                <a:effectLst/>
                <a:latin typeface="Century" panose="02040604050505020304" pitchFamily="18" charset="0"/>
                <a:ea typeface="ＭＳ 明朝" panose="02020609040205080304" pitchFamily="17" charset="-128"/>
                <a:cs typeface="Times New Roman" panose="02020603050405020304" pitchFamily="18" charset="0"/>
              </a:rPr>
              <a:t>②障害福祉サービスの現場では、「構造化された支援」をベースに「適切行動支援」等のスタンダードな支援が存在しており、それにより障害者の権利・利益を保証するとともに、行動障害の軽減が図れることが理解されている。</a:t>
            </a:r>
            <a:br>
              <a:rPr lang="en-US" altLang="ja-JP" sz="2400" b="1" kern="100" dirty="0">
                <a:effectLst/>
                <a:latin typeface="Century" panose="02040604050505020304" pitchFamily="18" charset="0"/>
                <a:ea typeface="ＭＳ 明朝" panose="02020609040205080304" pitchFamily="17" charset="-128"/>
                <a:cs typeface="Times New Roman" panose="02020603050405020304" pitchFamily="18" charset="0"/>
              </a:rPr>
            </a:br>
            <a:r>
              <a:rPr lang="ja-JP" altLang="ja-JP" sz="2400" b="1" kern="100" dirty="0">
                <a:effectLst/>
                <a:latin typeface="Century" panose="02040604050505020304" pitchFamily="18" charset="0"/>
                <a:ea typeface="ＭＳ 明朝" panose="02020609040205080304" pitchFamily="17" charset="-128"/>
                <a:cs typeface="Times New Roman" panose="02020603050405020304" pitchFamily="18" charset="0"/>
              </a:rPr>
              <a:t>③このスタンダードな支援の基礎を学ぶ全国規模の研修が継続的に行われており、障害福祉サービス事業所等でそれに基づく支援を提供することにより、報酬上の高い評価が得られている。</a:t>
            </a:r>
            <a:br>
              <a:rPr lang="en-US" altLang="ja-JP" sz="2400" b="1" kern="100" dirty="0">
                <a:effectLst/>
                <a:latin typeface="Century" panose="02040604050505020304" pitchFamily="18" charset="0"/>
                <a:ea typeface="ＭＳ 明朝" panose="02020609040205080304" pitchFamily="17" charset="-128"/>
                <a:cs typeface="Times New Roman" panose="02020603050405020304" pitchFamily="18" charset="0"/>
              </a:rPr>
            </a:br>
            <a:r>
              <a:rPr lang="ja-JP" altLang="ja-JP" sz="2400" b="1" kern="100" dirty="0">
                <a:effectLst/>
                <a:latin typeface="Century" panose="02040604050505020304" pitchFamily="18" charset="0"/>
                <a:ea typeface="ＭＳ 明朝" panose="02020609040205080304" pitchFamily="17" charset="-128"/>
                <a:cs typeface="Times New Roman" panose="02020603050405020304" pitchFamily="18" charset="0"/>
              </a:rPr>
              <a:t>④強度行動障害のくらし全般をサポートする先駆的な実践を積み重ねている法人・事業所が全国に増え続けている。また、法人・事業所を超えた、地方自治体単位で独自の強度行動障害者支援の展開を行っている事例も登場している。</a:t>
            </a:r>
            <a:endParaRPr lang="ja-JP" altLang="en-US" sz="2400" b="1" dirty="0"/>
          </a:p>
        </p:txBody>
      </p:sp>
    </p:spTree>
    <p:extLst>
      <p:ext uri="{BB962C8B-B14F-4D97-AF65-F5344CB8AC3E}">
        <p14:creationId xmlns:p14="http://schemas.microsoft.com/office/powerpoint/2010/main" val="12934647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タイトル 1"/>
          <p:cNvSpPr>
            <a:spLocks noGrp="1"/>
          </p:cNvSpPr>
          <p:nvPr>
            <p:ph type="title"/>
          </p:nvPr>
        </p:nvSpPr>
        <p:spPr>
          <a:xfrm>
            <a:off x="107950" y="188913"/>
            <a:ext cx="8856663" cy="1368425"/>
          </a:xfrm>
          <a:solidFill>
            <a:schemeClr val="accent1">
              <a:lumMod val="20000"/>
              <a:lumOff val="80000"/>
            </a:schemeClr>
          </a:solidFill>
        </p:spPr>
        <p:txBody>
          <a:bodyPr>
            <a:normAutofit/>
          </a:bodyPr>
          <a:lstStyle/>
          <a:p>
            <a:pPr algn="ctr">
              <a:defRPr/>
            </a:pPr>
            <a:r>
              <a:rPr lang="ja-JP" altLang="en-US" b="1" dirty="0">
                <a:solidFill>
                  <a:srgbClr val="FF0000"/>
                </a:solidFill>
              </a:rPr>
              <a:t>積極的行動支援</a:t>
            </a:r>
            <a:br>
              <a:rPr lang="en-US" altLang="ja-JP" b="1" dirty="0">
                <a:solidFill>
                  <a:srgbClr val="FF0000"/>
                </a:solidFill>
              </a:rPr>
            </a:br>
            <a:r>
              <a:rPr lang="ja-JP" altLang="en-US" sz="4000" dirty="0"/>
              <a:t>（</a:t>
            </a:r>
            <a:r>
              <a:rPr lang="en-US" altLang="ja-JP" sz="4000" dirty="0"/>
              <a:t>PBS</a:t>
            </a:r>
            <a:r>
              <a:rPr lang="ja-JP" altLang="en-US" sz="4000" dirty="0"/>
              <a:t>：</a:t>
            </a:r>
            <a:r>
              <a:rPr lang="en-US" altLang="ja-JP" sz="4000" dirty="0"/>
              <a:t>Positive</a:t>
            </a:r>
            <a:r>
              <a:rPr lang="ja-JP" altLang="en-US" sz="4000" dirty="0"/>
              <a:t>　</a:t>
            </a:r>
            <a:r>
              <a:rPr lang="en-US" altLang="ja-JP" sz="4000" dirty="0"/>
              <a:t>Behavioral</a:t>
            </a:r>
            <a:r>
              <a:rPr lang="ja-JP" altLang="en-US" sz="4000" dirty="0"/>
              <a:t>　</a:t>
            </a:r>
            <a:r>
              <a:rPr lang="en-US" altLang="ja-JP" sz="4000" dirty="0"/>
              <a:t>Support</a:t>
            </a:r>
            <a:r>
              <a:rPr lang="ja-JP" altLang="en-US" sz="4000" dirty="0"/>
              <a:t>）</a:t>
            </a:r>
            <a:endParaRPr lang="ja-JP" altLang="en-US" dirty="0"/>
          </a:p>
        </p:txBody>
      </p:sp>
      <p:sp>
        <p:nvSpPr>
          <p:cNvPr id="7171" name="コンテンツ プレースホルダー 2"/>
          <p:cNvSpPr>
            <a:spLocks noGrp="1"/>
          </p:cNvSpPr>
          <p:nvPr>
            <p:ph idx="1"/>
          </p:nvPr>
        </p:nvSpPr>
        <p:spPr>
          <a:xfrm>
            <a:off x="323850" y="1557338"/>
            <a:ext cx="8569325" cy="4895850"/>
          </a:xfrm>
        </p:spPr>
        <p:txBody>
          <a:bodyPr>
            <a:normAutofit/>
          </a:bodyPr>
          <a:lstStyle/>
          <a:p>
            <a:pPr marL="0" indent="0">
              <a:buFontTx/>
              <a:buNone/>
            </a:pPr>
            <a:r>
              <a:rPr lang="ja-JP" altLang="en-US" dirty="0"/>
              <a:t>・</a:t>
            </a:r>
            <a:r>
              <a:rPr lang="ja-JP" altLang="en-US" sz="3200" dirty="0"/>
              <a:t>行動障害の原因を環境とのかかわりの中に求め、周囲の人が自らのかかわりを見直したり、環境を整備・改善していくことが重要である。つまり、行動障害を低減、除去することのみを目的とするのではなく、行動障害の根底にある</a:t>
            </a:r>
            <a:r>
              <a:rPr lang="ja-JP" altLang="en-US" sz="3200" dirty="0">
                <a:solidFill>
                  <a:srgbClr val="FF0000"/>
                </a:solidFill>
              </a:rPr>
              <a:t>「本人と環境とのかかわり」</a:t>
            </a:r>
            <a:r>
              <a:rPr lang="ja-JP" altLang="en-US" sz="3200" dirty="0"/>
              <a:t>という本質的な問題を改善することで、その人のもてる力を高め、望ましい行動の増加や生活の質（</a:t>
            </a:r>
            <a:r>
              <a:rPr lang="en-US" altLang="ja-JP" sz="3200" dirty="0"/>
              <a:t>QOL</a:t>
            </a:r>
            <a:r>
              <a:rPr lang="ja-JP" altLang="en-US" sz="3200" dirty="0"/>
              <a:t>）の向上を目指すアプローチである。</a:t>
            </a:r>
            <a:endParaRPr lang="en-US" altLang="ja-JP" dirty="0"/>
          </a:p>
          <a:p>
            <a:pPr marL="0" indent="0">
              <a:buFontTx/>
              <a:buNone/>
            </a:pPr>
            <a:r>
              <a:rPr lang="ja-JP" altLang="en-US" sz="2000" dirty="0"/>
              <a:t>　（引用：</a:t>
            </a:r>
            <a:r>
              <a:rPr lang="en-US" altLang="ja-JP" sz="2000" dirty="0"/>
              <a:t>『</a:t>
            </a:r>
            <a:r>
              <a:rPr lang="ja-JP" altLang="en-US" sz="2000" dirty="0"/>
              <a:t>知的障害・自閉症の方へのケアマネジメント入門</a:t>
            </a:r>
            <a:r>
              <a:rPr lang="en-US" altLang="ja-JP" sz="2000" dirty="0"/>
              <a:t>』2003</a:t>
            </a:r>
            <a:r>
              <a:rPr lang="ja-JP" altLang="en-US" sz="2000" dirty="0"/>
              <a:t>）</a:t>
            </a:r>
          </a:p>
        </p:txBody>
      </p:sp>
    </p:spTree>
    <p:extLst>
      <p:ext uri="{BB962C8B-B14F-4D97-AF65-F5344CB8AC3E}">
        <p14:creationId xmlns:p14="http://schemas.microsoft.com/office/powerpoint/2010/main" val="364518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 name="円/楕円 46"/>
          <p:cNvSpPr/>
          <p:nvPr/>
        </p:nvSpPr>
        <p:spPr>
          <a:xfrm>
            <a:off x="1275755" y="311944"/>
            <a:ext cx="6592491" cy="6408738"/>
          </a:xfrm>
          <a:prstGeom prst="ellipse">
            <a:avLst/>
          </a:prstGeom>
          <a:solidFill>
            <a:schemeClr val="accent5">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a:defRPr/>
            </a:pPr>
            <a:endParaRPr lang="ja-JP" altLang="en-US"/>
          </a:p>
        </p:txBody>
      </p:sp>
      <p:sp>
        <p:nvSpPr>
          <p:cNvPr id="11267" name="タイトル 1"/>
          <p:cNvSpPr>
            <a:spLocks noGrp="1"/>
          </p:cNvSpPr>
          <p:nvPr>
            <p:ph type="title"/>
          </p:nvPr>
        </p:nvSpPr>
        <p:spPr>
          <a:xfrm>
            <a:off x="4357234" y="96091"/>
            <a:ext cx="4737497" cy="596605"/>
          </a:xfrm>
        </p:spPr>
        <p:txBody>
          <a:bodyPr>
            <a:noAutofit/>
          </a:bodyPr>
          <a:lstStyle/>
          <a:p>
            <a:r>
              <a:rPr lang="ja-JP" altLang="en-US" sz="3200" dirty="0"/>
              <a:t>地域生活支援と行動援護</a:t>
            </a:r>
            <a:endParaRPr lang="ja-JP" altLang="en-US" sz="1100" dirty="0"/>
          </a:p>
        </p:txBody>
      </p:sp>
      <p:sp>
        <p:nvSpPr>
          <p:cNvPr id="4" name="角丸四角形 3"/>
          <p:cNvSpPr/>
          <p:nvPr/>
        </p:nvSpPr>
        <p:spPr>
          <a:xfrm>
            <a:off x="1502568" y="1019176"/>
            <a:ext cx="477441" cy="914400"/>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b="1" dirty="0"/>
              <a:t>高齢期</a:t>
            </a:r>
          </a:p>
        </p:txBody>
      </p:sp>
      <p:sp>
        <p:nvSpPr>
          <p:cNvPr id="5" name="角丸四角形 4"/>
          <p:cNvSpPr/>
          <p:nvPr/>
        </p:nvSpPr>
        <p:spPr>
          <a:xfrm>
            <a:off x="1501975" y="2151063"/>
            <a:ext cx="477441" cy="914400"/>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b="1" dirty="0"/>
              <a:t>成人期</a:t>
            </a:r>
          </a:p>
        </p:txBody>
      </p:sp>
      <p:sp>
        <p:nvSpPr>
          <p:cNvPr id="7" name="角丸四角形 6"/>
          <p:cNvSpPr/>
          <p:nvPr/>
        </p:nvSpPr>
        <p:spPr>
          <a:xfrm>
            <a:off x="1485900" y="4702363"/>
            <a:ext cx="494109" cy="1098550"/>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b="1" dirty="0"/>
              <a:t>乳幼児期</a:t>
            </a:r>
          </a:p>
        </p:txBody>
      </p:sp>
      <p:sp>
        <p:nvSpPr>
          <p:cNvPr id="8" name="角丸四角形 7"/>
          <p:cNvSpPr/>
          <p:nvPr/>
        </p:nvSpPr>
        <p:spPr>
          <a:xfrm>
            <a:off x="1465660" y="3400427"/>
            <a:ext cx="494109" cy="1031875"/>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b="1" dirty="0"/>
              <a:t>学齢期</a:t>
            </a:r>
          </a:p>
        </p:txBody>
      </p:sp>
      <p:sp>
        <p:nvSpPr>
          <p:cNvPr id="9" name="正方形/長方形 8"/>
          <p:cNvSpPr/>
          <p:nvPr/>
        </p:nvSpPr>
        <p:spPr>
          <a:xfrm>
            <a:off x="2141935" y="1319213"/>
            <a:ext cx="323850" cy="91440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dirty="0"/>
              <a:t>福祉</a:t>
            </a:r>
          </a:p>
        </p:txBody>
      </p:sp>
      <p:sp>
        <p:nvSpPr>
          <p:cNvPr id="12" name="正方形/長方形 11"/>
          <p:cNvSpPr/>
          <p:nvPr/>
        </p:nvSpPr>
        <p:spPr>
          <a:xfrm>
            <a:off x="2635221" y="1321551"/>
            <a:ext cx="323850" cy="91440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dirty="0"/>
              <a:t>医療</a:t>
            </a:r>
          </a:p>
        </p:txBody>
      </p:sp>
      <p:sp>
        <p:nvSpPr>
          <p:cNvPr id="13" name="正方形/長方形 12"/>
          <p:cNvSpPr/>
          <p:nvPr/>
        </p:nvSpPr>
        <p:spPr>
          <a:xfrm>
            <a:off x="2617781" y="4925593"/>
            <a:ext cx="325041" cy="91440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dirty="0"/>
              <a:t>保健</a:t>
            </a:r>
          </a:p>
        </p:txBody>
      </p:sp>
      <p:sp>
        <p:nvSpPr>
          <p:cNvPr id="14" name="正方形/長方形 13"/>
          <p:cNvSpPr/>
          <p:nvPr/>
        </p:nvSpPr>
        <p:spPr>
          <a:xfrm>
            <a:off x="2151460" y="4910138"/>
            <a:ext cx="323850" cy="91440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dirty="0"/>
              <a:t>保育</a:t>
            </a:r>
          </a:p>
        </p:txBody>
      </p:sp>
      <p:sp>
        <p:nvSpPr>
          <p:cNvPr id="15" name="正方形/長方形 14"/>
          <p:cNvSpPr/>
          <p:nvPr/>
        </p:nvSpPr>
        <p:spPr>
          <a:xfrm>
            <a:off x="2143125" y="3732213"/>
            <a:ext cx="323850" cy="91440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dirty="0"/>
              <a:t>教育</a:t>
            </a:r>
          </a:p>
        </p:txBody>
      </p:sp>
      <p:sp>
        <p:nvSpPr>
          <p:cNvPr id="16" name="正方形/長方形 15"/>
          <p:cNvSpPr/>
          <p:nvPr/>
        </p:nvSpPr>
        <p:spPr>
          <a:xfrm>
            <a:off x="2151460" y="2544763"/>
            <a:ext cx="323850" cy="91440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dirty="0"/>
              <a:t>就労</a:t>
            </a:r>
          </a:p>
        </p:txBody>
      </p:sp>
      <p:sp>
        <p:nvSpPr>
          <p:cNvPr id="17" name="正方形/長方形 16"/>
          <p:cNvSpPr/>
          <p:nvPr/>
        </p:nvSpPr>
        <p:spPr>
          <a:xfrm>
            <a:off x="2639284" y="2555082"/>
            <a:ext cx="325041" cy="91440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dirty="0"/>
              <a:t>住宅</a:t>
            </a:r>
          </a:p>
        </p:txBody>
      </p:sp>
      <p:sp>
        <p:nvSpPr>
          <p:cNvPr id="6" name="正方形/長方形 5"/>
          <p:cNvSpPr/>
          <p:nvPr/>
        </p:nvSpPr>
        <p:spPr>
          <a:xfrm>
            <a:off x="1076325" y="814388"/>
            <a:ext cx="358379" cy="5010150"/>
          </a:xfrm>
          <a:prstGeom prst="rect">
            <a:avLst/>
          </a:prstGeom>
          <a:solidFill>
            <a:schemeClr val="accent2">
              <a:lumMod val="40000"/>
              <a:lumOff val="60000"/>
            </a:schemeClr>
          </a:solidFill>
        </p:spPr>
        <p:style>
          <a:lnRef idx="2">
            <a:schemeClr val="accent6"/>
          </a:lnRef>
          <a:fillRef idx="1">
            <a:schemeClr val="lt1"/>
          </a:fillRef>
          <a:effectRef idx="0">
            <a:schemeClr val="accent6"/>
          </a:effectRef>
          <a:fontRef idx="minor">
            <a:schemeClr val="dk1"/>
          </a:fontRef>
        </p:style>
        <p:txBody>
          <a:bodyPr vert="eaVert" anchor="ctr"/>
          <a:lstStyle/>
          <a:p>
            <a:pPr algn="ctr">
              <a:defRPr/>
            </a:pPr>
            <a:r>
              <a:rPr lang="ja-JP" altLang="en-US" b="1" dirty="0"/>
              <a:t>ソーシャルワーク</a:t>
            </a:r>
            <a:endParaRPr lang="en-US" altLang="ja-JP" b="1" dirty="0"/>
          </a:p>
        </p:txBody>
      </p:sp>
      <p:sp>
        <p:nvSpPr>
          <p:cNvPr id="10" name="円/楕円 9"/>
          <p:cNvSpPr/>
          <p:nvPr/>
        </p:nvSpPr>
        <p:spPr>
          <a:xfrm>
            <a:off x="3692130" y="874713"/>
            <a:ext cx="1997869" cy="914400"/>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sz="1200" dirty="0"/>
              <a:t>市民として生きる</a:t>
            </a:r>
            <a:endParaRPr lang="en-US" altLang="ja-JP" sz="1200" dirty="0"/>
          </a:p>
          <a:p>
            <a:pPr algn="ctr">
              <a:defRPr/>
            </a:pPr>
            <a:r>
              <a:rPr lang="ja-JP" altLang="en-US" sz="1600" dirty="0"/>
              <a:t>エンパワメントと支援</a:t>
            </a:r>
          </a:p>
        </p:txBody>
      </p:sp>
      <p:sp>
        <p:nvSpPr>
          <p:cNvPr id="11" name="円/楕円 10"/>
          <p:cNvSpPr/>
          <p:nvPr/>
        </p:nvSpPr>
        <p:spPr>
          <a:xfrm>
            <a:off x="3692130" y="2867025"/>
            <a:ext cx="1906190" cy="914400"/>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dirty="0"/>
              <a:t>大人になる</a:t>
            </a:r>
            <a:endParaRPr lang="en-US" altLang="ja-JP" dirty="0"/>
          </a:p>
          <a:p>
            <a:pPr algn="ctr">
              <a:defRPr/>
            </a:pPr>
            <a:r>
              <a:rPr lang="ja-JP" altLang="en-US" sz="1400" dirty="0"/>
              <a:t>エンパワメントと支援</a:t>
            </a:r>
          </a:p>
        </p:txBody>
      </p:sp>
      <p:sp>
        <p:nvSpPr>
          <p:cNvPr id="18" name="円/楕円 17"/>
          <p:cNvSpPr/>
          <p:nvPr/>
        </p:nvSpPr>
        <p:spPr>
          <a:xfrm>
            <a:off x="3663555" y="4910138"/>
            <a:ext cx="2012156" cy="914400"/>
          </a:xfrm>
          <a:prstGeom prst="ellipse">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dirty="0"/>
              <a:t>育つ</a:t>
            </a:r>
            <a:endParaRPr lang="en-US" altLang="ja-JP" dirty="0"/>
          </a:p>
          <a:p>
            <a:pPr algn="ctr">
              <a:defRPr/>
            </a:pPr>
            <a:r>
              <a:rPr lang="ja-JP" altLang="en-US" sz="1400" dirty="0"/>
              <a:t>エンパワメントと支援</a:t>
            </a:r>
          </a:p>
        </p:txBody>
      </p:sp>
      <p:sp>
        <p:nvSpPr>
          <p:cNvPr id="19" name="正方形/長方形 18"/>
          <p:cNvSpPr/>
          <p:nvPr/>
        </p:nvSpPr>
        <p:spPr>
          <a:xfrm>
            <a:off x="3675460" y="6045202"/>
            <a:ext cx="2000250" cy="468313"/>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dirty="0"/>
              <a:t>生活基盤</a:t>
            </a:r>
          </a:p>
        </p:txBody>
      </p:sp>
      <p:sp>
        <p:nvSpPr>
          <p:cNvPr id="20" name="上矢印吹き出し 19"/>
          <p:cNvSpPr/>
          <p:nvPr/>
        </p:nvSpPr>
        <p:spPr>
          <a:xfrm>
            <a:off x="3692130" y="1870075"/>
            <a:ext cx="1906190" cy="914400"/>
          </a:xfrm>
          <a:prstGeom prst="upArrowCallout">
            <a:avLst/>
          </a:prstGeom>
          <a:solidFill>
            <a:schemeClr val="accent3">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sz="1400" dirty="0"/>
              <a:t>二次障害の発生を防ぐチームアプローチ</a:t>
            </a:r>
          </a:p>
        </p:txBody>
      </p:sp>
      <p:sp>
        <p:nvSpPr>
          <p:cNvPr id="22" name="上矢印吹き出し 21"/>
          <p:cNvSpPr/>
          <p:nvPr/>
        </p:nvSpPr>
        <p:spPr>
          <a:xfrm>
            <a:off x="3662363" y="3838575"/>
            <a:ext cx="1906191" cy="914400"/>
          </a:xfrm>
          <a:prstGeom prst="upArrowCallout">
            <a:avLst/>
          </a:prstGeom>
          <a:solidFill>
            <a:schemeClr val="accent3">
              <a:lumMod val="40000"/>
              <a:lumOff val="60000"/>
            </a:schemeClr>
          </a:solidFill>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sz="1400" dirty="0"/>
              <a:t>二次障害の発生を防ぐチームアプローチ</a:t>
            </a:r>
          </a:p>
        </p:txBody>
      </p:sp>
      <p:sp>
        <p:nvSpPr>
          <p:cNvPr id="39" name="右カーブ矢印 38"/>
          <p:cNvSpPr/>
          <p:nvPr/>
        </p:nvSpPr>
        <p:spPr>
          <a:xfrm rot="10642124">
            <a:off x="5830492" y="1190626"/>
            <a:ext cx="548878" cy="1216025"/>
          </a:xfrm>
          <a:prstGeom prst="curvedRightArrow">
            <a:avLst>
              <a:gd name="adj1" fmla="val 28792"/>
              <a:gd name="adj2" fmla="val 53761"/>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sp>
        <p:nvSpPr>
          <p:cNvPr id="40" name="右カーブ矢印 39"/>
          <p:cNvSpPr/>
          <p:nvPr/>
        </p:nvSpPr>
        <p:spPr>
          <a:xfrm rot="10642124">
            <a:off x="5830492" y="2830515"/>
            <a:ext cx="548878" cy="1216025"/>
          </a:xfrm>
          <a:prstGeom prst="curvedRightArrow">
            <a:avLst>
              <a:gd name="adj1" fmla="val 28792"/>
              <a:gd name="adj2" fmla="val 53761"/>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sp>
        <p:nvSpPr>
          <p:cNvPr id="41" name="右カーブ矢印 40"/>
          <p:cNvSpPr/>
          <p:nvPr/>
        </p:nvSpPr>
        <p:spPr>
          <a:xfrm rot="10642124">
            <a:off x="5830492" y="4243390"/>
            <a:ext cx="548878" cy="1216025"/>
          </a:xfrm>
          <a:prstGeom prst="curvedRightArrow">
            <a:avLst>
              <a:gd name="adj1" fmla="val 28792"/>
              <a:gd name="adj2" fmla="val 53761"/>
              <a:gd name="adj3" fmla="val 2500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ja-JP" altLang="en-US">
              <a:solidFill>
                <a:schemeClr val="tx1"/>
              </a:solidFill>
            </a:endParaRPr>
          </a:p>
        </p:txBody>
      </p:sp>
      <p:sp>
        <p:nvSpPr>
          <p:cNvPr id="42" name="角丸四角形 41"/>
          <p:cNvSpPr/>
          <p:nvPr/>
        </p:nvSpPr>
        <p:spPr>
          <a:xfrm>
            <a:off x="6725842" y="1854202"/>
            <a:ext cx="492919" cy="1878013"/>
          </a:xfrm>
          <a:prstGeom prst="roundRect">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r>
              <a:rPr lang="ja-JP" altLang="en-US" sz="2400" b="1" dirty="0"/>
              <a:t>二次障害</a:t>
            </a:r>
          </a:p>
        </p:txBody>
      </p:sp>
      <p:sp>
        <p:nvSpPr>
          <p:cNvPr id="43" name="正方形/長方形 42"/>
          <p:cNvSpPr/>
          <p:nvPr/>
        </p:nvSpPr>
        <p:spPr>
          <a:xfrm>
            <a:off x="6519864" y="862013"/>
            <a:ext cx="1652536" cy="83820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dirty="0"/>
              <a:t>二次障害に対応しつつ地域生活を支える</a:t>
            </a:r>
          </a:p>
        </p:txBody>
      </p:sp>
      <p:sp>
        <p:nvSpPr>
          <p:cNvPr id="46" name="正方形/長方形 45"/>
          <p:cNvSpPr/>
          <p:nvPr/>
        </p:nvSpPr>
        <p:spPr>
          <a:xfrm>
            <a:off x="6725841" y="4189413"/>
            <a:ext cx="1230535" cy="111125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dirty="0"/>
              <a:t>軽減する</a:t>
            </a:r>
            <a:endParaRPr lang="en-US" altLang="ja-JP" dirty="0"/>
          </a:p>
          <a:p>
            <a:pPr algn="ctr">
              <a:defRPr/>
            </a:pPr>
            <a:r>
              <a:rPr lang="ja-JP" altLang="en-US" dirty="0"/>
              <a:t>寄り添う</a:t>
            </a:r>
            <a:endParaRPr lang="en-US" altLang="ja-JP" dirty="0"/>
          </a:p>
          <a:p>
            <a:pPr algn="ctr">
              <a:defRPr/>
            </a:pPr>
            <a:r>
              <a:rPr lang="ja-JP" altLang="en-US" dirty="0"/>
              <a:t>防ぐ</a:t>
            </a:r>
          </a:p>
        </p:txBody>
      </p:sp>
      <p:sp>
        <p:nvSpPr>
          <p:cNvPr id="48" name="正方形/長方形 47"/>
          <p:cNvSpPr/>
          <p:nvPr/>
        </p:nvSpPr>
        <p:spPr>
          <a:xfrm>
            <a:off x="5802868" y="5517232"/>
            <a:ext cx="2585556" cy="1224883"/>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sz="1400" b="1" dirty="0"/>
              <a:t>育つ・大人になる・市民として生きることを支援するチームアプローチがパワーアップして対応可能になったら行動援護をフェイドアウトする</a:t>
            </a:r>
          </a:p>
        </p:txBody>
      </p:sp>
      <p:sp>
        <p:nvSpPr>
          <p:cNvPr id="49" name="正方形/長方形 48"/>
          <p:cNvSpPr/>
          <p:nvPr/>
        </p:nvSpPr>
        <p:spPr>
          <a:xfrm>
            <a:off x="6016230" y="1292225"/>
            <a:ext cx="216694" cy="1112838"/>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b="1" dirty="0"/>
              <a:t>行動援護</a:t>
            </a:r>
          </a:p>
        </p:txBody>
      </p:sp>
      <p:sp>
        <p:nvSpPr>
          <p:cNvPr id="50" name="正方形/長方形 49"/>
          <p:cNvSpPr/>
          <p:nvPr/>
        </p:nvSpPr>
        <p:spPr>
          <a:xfrm>
            <a:off x="5997180" y="2960688"/>
            <a:ext cx="215503" cy="111125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b="1" dirty="0"/>
              <a:t>行動援護</a:t>
            </a:r>
          </a:p>
        </p:txBody>
      </p:sp>
      <p:sp>
        <p:nvSpPr>
          <p:cNvPr id="51" name="正方形/長方形 50"/>
          <p:cNvSpPr/>
          <p:nvPr/>
        </p:nvSpPr>
        <p:spPr>
          <a:xfrm>
            <a:off x="6007894" y="4311650"/>
            <a:ext cx="215504" cy="111125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b="1" dirty="0"/>
              <a:t>行動援護</a:t>
            </a:r>
          </a:p>
        </p:txBody>
      </p:sp>
      <p:sp>
        <p:nvSpPr>
          <p:cNvPr id="32" name="正方形/長方形 31"/>
          <p:cNvSpPr/>
          <p:nvPr/>
        </p:nvSpPr>
        <p:spPr>
          <a:xfrm>
            <a:off x="123727" y="827695"/>
            <a:ext cx="358379" cy="5065713"/>
          </a:xfrm>
          <a:prstGeom prst="rect">
            <a:avLst/>
          </a:prstGeom>
          <a:solidFill>
            <a:schemeClr val="accent2">
              <a:lumMod val="40000"/>
              <a:lumOff val="60000"/>
            </a:schemeClr>
          </a:solidFill>
        </p:spPr>
        <p:style>
          <a:lnRef idx="2">
            <a:schemeClr val="accent6"/>
          </a:lnRef>
          <a:fillRef idx="1">
            <a:schemeClr val="lt1"/>
          </a:fillRef>
          <a:effectRef idx="0">
            <a:schemeClr val="accent6"/>
          </a:effectRef>
          <a:fontRef idx="minor">
            <a:schemeClr val="dk1"/>
          </a:fontRef>
        </p:style>
        <p:txBody>
          <a:bodyPr vert="eaVert" anchor="ctr"/>
          <a:lstStyle/>
          <a:p>
            <a:pPr algn="ctr">
              <a:defRPr/>
            </a:pPr>
            <a:r>
              <a:rPr lang="ja-JP" altLang="en-US" b="1" dirty="0"/>
              <a:t>地域自立支援協議会</a:t>
            </a:r>
            <a:endParaRPr lang="en-US" altLang="ja-JP" b="1" dirty="0"/>
          </a:p>
        </p:txBody>
      </p:sp>
      <p:sp>
        <p:nvSpPr>
          <p:cNvPr id="33" name="正方形/長方形 32"/>
          <p:cNvSpPr/>
          <p:nvPr/>
        </p:nvSpPr>
        <p:spPr>
          <a:xfrm>
            <a:off x="3198214" y="3838576"/>
            <a:ext cx="358379" cy="2674939"/>
          </a:xfrm>
          <a:prstGeom prst="rect">
            <a:avLst/>
          </a:prstGeom>
          <a:solidFill>
            <a:schemeClr val="accent2">
              <a:lumMod val="40000"/>
              <a:lumOff val="60000"/>
            </a:schemeClr>
          </a:solidFill>
        </p:spPr>
        <p:style>
          <a:lnRef idx="2">
            <a:schemeClr val="accent6"/>
          </a:lnRef>
          <a:fillRef idx="1">
            <a:schemeClr val="lt1"/>
          </a:fillRef>
          <a:effectRef idx="0">
            <a:schemeClr val="accent6"/>
          </a:effectRef>
          <a:fontRef idx="minor">
            <a:schemeClr val="dk1"/>
          </a:fontRef>
        </p:style>
        <p:txBody>
          <a:bodyPr vert="eaVert" anchor="ctr"/>
          <a:lstStyle/>
          <a:p>
            <a:pPr algn="ctr">
              <a:defRPr/>
            </a:pPr>
            <a:r>
              <a:rPr lang="ja-JP" altLang="en-US" b="1" dirty="0"/>
              <a:t>適切な家族支援</a:t>
            </a:r>
            <a:endParaRPr lang="en-US" altLang="ja-JP" b="1" dirty="0"/>
          </a:p>
        </p:txBody>
      </p:sp>
      <p:sp>
        <p:nvSpPr>
          <p:cNvPr id="34" name="正方形/長方形 33"/>
          <p:cNvSpPr/>
          <p:nvPr/>
        </p:nvSpPr>
        <p:spPr>
          <a:xfrm>
            <a:off x="594716" y="3400426"/>
            <a:ext cx="358379" cy="2424112"/>
          </a:xfrm>
          <a:prstGeom prst="rect">
            <a:avLst/>
          </a:prstGeom>
          <a:solidFill>
            <a:schemeClr val="accent2">
              <a:lumMod val="40000"/>
              <a:lumOff val="60000"/>
            </a:schemeClr>
          </a:solidFill>
        </p:spPr>
        <p:style>
          <a:lnRef idx="2">
            <a:schemeClr val="accent6"/>
          </a:lnRef>
          <a:fillRef idx="1">
            <a:schemeClr val="lt1"/>
          </a:fillRef>
          <a:effectRef idx="0">
            <a:schemeClr val="accent6"/>
          </a:effectRef>
          <a:fontRef idx="minor">
            <a:schemeClr val="dk1"/>
          </a:fontRef>
        </p:style>
        <p:txBody>
          <a:bodyPr vert="eaVert" anchor="ctr"/>
          <a:lstStyle/>
          <a:p>
            <a:pPr algn="ctr">
              <a:defRPr/>
            </a:pPr>
            <a:r>
              <a:rPr lang="ja-JP" altLang="en-US" b="1" dirty="0"/>
              <a:t>特別支援連携協議会</a:t>
            </a:r>
            <a:endParaRPr lang="en-US" altLang="ja-JP" b="1" dirty="0"/>
          </a:p>
        </p:txBody>
      </p:sp>
      <p:sp>
        <p:nvSpPr>
          <p:cNvPr id="35" name="正方形/長方形 34"/>
          <p:cNvSpPr/>
          <p:nvPr/>
        </p:nvSpPr>
        <p:spPr>
          <a:xfrm>
            <a:off x="176002" y="5871698"/>
            <a:ext cx="2967525" cy="1103313"/>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sz="1400" b="1" dirty="0"/>
              <a:t>・発達障害者支援センター</a:t>
            </a:r>
            <a:endParaRPr lang="en-US" altLang="ja-JP" sz="1400" b="1" dirty="0"/>
          </a:p>
          <a:p>
            <a:pPr algn="ctr">
              <a:defRPr/>
            </a:pPr>
            <a:r>
              <a:rPr lang="ja-JP" altLang="en-US" sz="1400" b="1" dirty="0"/>
              <a:t>・特別支援教育コーディネーター</a:t>
            </a:r>
            <a:endParaRPr lang="en-US" altLang="ja-JP" sz="1400" b="1" dirty="0"/>
          </a:p>
          <a:p>
            <a:pPr algn="ctr">
              <a:defRPr/>
            </a:pPr>
            <a:r>
              <a:rPr lang="ja-JP" altLang="en-US" sz="1400" b="1" dirty="0"/>
              <a:t>・スクールソーシャルワーカー</a:t>
            </a:r>
            <a:endParaRPr lang="en-US" altLang="ja-JP" sz="1400" b="1" dirty="0"/>
          </a:p>
          <a:p>
            <a:pPr algn="ctr">
              <a:defRPr/>
            </a:pPr>
            <a:r>
              <a:rPr lang="ja-JP" altLang="en-US" sz="1400" b="1" dirty="0"/>
              <a:t>・相談支援専門員</a:t>
            </a:r>
          </a:p>
        </p:txBody>
      </p:sp>
      <p:sp>
        <p:nvSpPr>
          <p:cNvPr id="36" name="正方形/長方形 35"/>
          <p:cNvSpPr/>
          <p:nvPr/>
        </p:nvSpPr>
        <p:spPr>
          <a:xfrm>
            <a:off x="1275755" y="170866"/>
            <a:ext cx="2792189" cy="75264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sz="1400" b="1" dirty="0"/>
              <a:t>・地域包括支援センター</a:t>
            </a:r>
            <a:endParaRPr lang="en-US" altLang="ja-JP" sz="1400" b="1" dirty="0"/>
          </a:p>
          <a:p>
            <a:pPr algn="ctr">
              <a:defRPr/>
            </a:pPr>
            <a:r>
              <a:rPr lang="ja-JP" altLang="en-US" sz="1400" b="1" dirty="0"/>
              <a:t>（地域包括ケアシステム）</a:t>
            </a:r>
            <a:endParaRPr lang="en-US" altLang="ja-JP" sz="1400" b="1" dirty="0"/>
          </a:p>
          <a:p>
            <a:pPr algn="ctr">
              <a:defRPr/>
            </a:pPr>
            <a:r>
              <a:rPr lang="ja-JP" altLang="en-US" sz="1400" b="1" dirty="0"/>
              <a:t>・介護支援専門員（ケアマネ）</a:t>
            </a:r>
            <a:endParaRPr lang="en-US" altLang="ja-JP" sz="1400" b="1" dirty="0"/>
          </a:p>
        </p:txBody>
      </p:sp>
      <p:sp>
        <p:nvSpPr>
          <p:cNvPr id="37" name="正方形/長方形 36"/>
          <p:cNvSpPr/>
          <p:nvPr/>
        </p:nvSpPr>
        <p:spPr>
          <a:xfrm>
            <a:off x="8514947" y="861547"/>
            <a:ext cx="358379" cy="5010150"/>
          </a:xfrm>
          <a:prstGeom prst="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vert="eaVert" anchor="ctr"/>
          <a:lstStyle/>
          <a:p>
            <a:pPr algn="ctr">
              <a:defRPr/>
            </a:pPr>
            <a:r>
              <a:rPr lang="ja-JP" altLang="en-US" b="1" dirty="0"/>
              <a:t>地域生活定着支援センター：　触法</a:t>
            </a:r>
            <a:endParaRPr lang="en-US" altLang="ja-JP" b="1" dirty="0"/>
          </a:p>
        </p:txBody>
      </p:sp>
      <p:sp>
        <p:nvSpPr>
          <p:cNvPr id="38" name="正方形/長方形 37"/>
          <p:cNvSpPr/>
          <p:nvPr/>
        </p:nvSpPr>
        <p:spPr>
          <a:xfrm>
            <a:off x="2639284" y="3732213"/>
            <a:ext cx="323850" cy="91440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dirty="0"/>
              <a:t>司法</a:t>
            </a:r>
          </a:p>
        </p:txBody>
      </p:sp>
      <p:sp>
        <p:nvSpPr>
          <p:cNvPr id="44" name="正方形/長方形 43"/>
          <p:cNvSpPr/>
          <p:nvPr/>
        </p:nvSpPr>
        <p:spPr>
          <a:xfrm>
            <a:off x="3171491" y="1312163"/>
            <a:ext cx="323850" cy="91440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dirty="0"/>
              <a:t>介護</a:t>
            </a:r>
          </a:p>
        </p:txBody>
      </p:sp>
      <p:sp>
        <p:nvSpPr>
          <p:cNvPr id="45" name="正方形/長方形 44"/>
          <p:cNvSpPr/>
          <p:nvPr/>
        </p:nvSpPr>
        <p:spPr>
          <a:xfrm>
            <a:off x="3184923" y="2555082"/>
            <a:ext cx="323850" cy="914400"/>
          </a:xfrm>
          <a:prstGeom prst="rect">
            <a:avLst/>
          </a:prstGeom>
        </p:spPr>
        <p:style>
          <a:lnRef idx="2">
            <a:schemeClr val="accent6"/>
          </a:lnRef>
          <a:fillRef idx="1">
            <a:schemeClr val="lt1"/>
          </a:fillRef>
          <a:effectRef idx="0">
            <a:schemeClr val="accent6"/>
          </a:effectRef>
          <a:fontRef idx="minor">
            <a:schemeClr val="dk1"/>
          </a:fontRef>
        </p:style>
        <p:txBody>
          <a:bodyPr anchor="ctr"/>
          <a:lstStyle/>
          <a:p>
            <a:pPr algn="ctr">
              <a:defRPr/>
            </a:pPr>
            <a:r>
              <a:rPr lang="ja-JP" altLang="en-US" dirty="0"/>
              <a:t>心理</a:t>
            </a:r>
          </a:p>
        </p:txBody>
      </p:sp>
    </p:spTree>
    <p:extLst>
      <p:ext uri="{BB962C8B-B14F-4D97-AF65-F5344CB8AC3E}">
        <p14:creationId xmlns:p14="http://schemas.microsoft.com/office/powerpoint/2010/main" val="15490590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203C174-E651-4EB8-8424-2E90DD81963D}"/>
              </a:ext>
            </a:extLst>
          </p:cNvPr>
          <p:cNvSpPr>
            <a:spLocks noGrp="1"/>
          </p:cNvSpPr>
          <p:nvPr>
            <p:ph type="title"/>
          </p:nvPr>
        </p:nvSpPr>
        <p:spPr>
          <a:xfrm>
            <a:off x="1227483" y="304800"/>
            <a:ext cx="6788426" cy="876093"/>
          </a:xfrm>
        </p:spPr>
        <p:txBody>
          <a:bodyPr>
            <a:normAutofit fontScale="90000"/>
          </a:bodyPr>
          <a:lstStyle/>
          <a:p>
            <a:r>
              <a:rPr lang="ja-JP" altLang="en-US" sz="3000" dirty="0"/>
              <a:t>強度行動障害のある人を支援するメリット</a:t>
            </a:r>
          </a:p>
        </p:txBody>
      </p:sp>
      <p:sp>
        <p:nvSpPr>
          <p:cNvPr id="3" name="コンテンツ プレースホルダー 2">
            <a:extLst>
              <a:ext uri="{FF2B5EF4-FFF2-40B4-BE49-F238E27FC236}">
                <a16:creationId xmlns:a16="http://schemas.microsoft.com/office/drawing/2014/main" id="{4B8B3236-1B0C-4189-9A00-E156B7FF61E3}"/>
              </a:ext>
            </a:extLst>
          </p:cNvPr>
          <p:cNvSpPr>
            <a:spLocks noGrp="1"/>
          </p:cNvSpPr>
          <p:nvPr>
            <p:ph idx="1"/>
          </p:nvPr>
        </p:nvSpPr>
        <p:spPr>
          <a:xfrm>
            <a:off x="291548" y="1772816"/>
            <a:ext cx="8672939" cy="4608512"/>
          </a:xfrm>
        </p:spPr>
        <p:txBody>
          <a:bodyPr>
            <a:normAutofit fontScale="92500"/>
          </a:bodyPr>
          <a:lstStyle/>
          <a:p>
            <a:pPr marL="0" indent="0">
              <a:lnSpc>
                <a:spcPct val="110000"/>
              </a:lnSpc>
              <a:buNone/>
            </a:pPr>
            <a:r>
              <a:rPr kumimoji="1" lang="ja-JP" altLang="en-US" dirty="0"/>
              <a:t>強度行動障害者支援に組織的に取り組むことの重要性。</a:t>
            </a:r>
            <a:endParaRPr kumimoji="1" lang="en-US" altLang="ja-JP" dirty="0"/>
          </a:p>
          <a:p>
            <a:pPr marL="0" indent="0">
              <a:lnSpc>
                <a:spcPct val="110000"/>
              </a:lnSpc>
              <a:buNone/>
            </a:pPr>
            <a:r>
              <a:rPr lang="ja-JP" altLang="en-US" u="sng" dirty="0"/>
              <a:t>組織的に</a:t>
            </a:r>
            <a:r>
              <a:rPr lang="ja-JP" altLang="en-US" dirty="0"/>
              <a:t>取り組むことで、職員の成長が組織の成長につながるという職員と組織の</a:t>
            </a:r>
            <a:r>
              <a:rPr lang="ja-JP" altLang="en-US" b="1" dirty="0">
                <a:solidFill>
                  <a:srgbClr val="FF0000"/>
                </a:solidFill>
              </a:rPr>
              <a:t>「循環成長モデル」</a:t>
            </a:r>
            <a:r>
              <a:rPr lang="ja-JP" altLang="en-US" dirty="0"/>
              <a:t>の創造につながる。</a:t>
            </a:r>
            <a:endParaRPr lang="en-US" altLang="ja-JP" dirty="0"/>
          </a:p>
          <a:p>
            <a:pPr marL="0" indent="0">
              <a:lnSpc>
                <a:spcPct val="110000"/>
              </a:lnSpc>
              <a:buNone/>
            </a:pPr>
            <a:endParaRPr kumimoji="1" lang="en-US" altLang="ja-JP" dirty="0"/>
          </a:p>
          <a:p>
            <a:pPr marL="0" indent="0" algn="r">
              <a:lnSpc>
                <a:spcPct val="110000"/>
              </a:lnSpc>
              <a:buNone/>
            </a:pPr>
            <a:endParaRPr lang="en-US" altLang="ja-JP" sz="1350" dirty="0"/>
          </a:p>
          <a:p>
            <a:pPr marL="0" indent="0" algn="r">
              <a:lnSpc>
                <a:spcPct val="110000"/>
              </a:lnSpc>
              <a:buNone/>
            </a:pPr>
            <a:r>
              <a:rPr lang="ja-JP" altLang="en-US" sz="1700" dirty="0"/>
              <a:t>松上利男（社福：北摂杉の子会）</a:t>
            </a:r>
            <a:endParaRPr lang="en-US" altLang="ja-JP" sz="1700" dirty="0"/>
          </a:p>
          <a:p>
            <a:pPr marL="0" indent="0" algn="r">
              <a:lnSpc>
                <a:spcPct val="110000"/>
              </a:lnSpc>
              <a:buNone/>
            </a:pPr>
            <a:r>
              <a:rPr lang="ja-JP" altLang="en-US" sz="1700" dirty="0"/>
              <a:t>「障害福祉分野における人材養成の在り方について」</a:t>
            </a:r>
            <a:endParaRPr lang="en-US" altLang="ja-JP" sz="1700" dirty="0"/>
          </a:p>
          <a:p>
            <a:pPr marL="0" indent="0" algn="r">
              <a:lnSpc>
                <a:spcPct val="110000"/>
              </a:lnSpc>
              <a:buNone/>
            </a:pPr>
            <a:r>
              <a:rPr lang="ja-JP" altLang="en-US" sz="1700" dirty="0"/>
              <a:t>（特集　強度行動障害者支援の到達点と今後の課題）</a:t>
            </a:r>
            <a:endParaRPr lang="en-US" altLang="ja-JP" sz="1700" dirty="0"/>
          </a:p>
          <a:p>
            <a:pPr marL="0" indent="0" algn="r">
              <a:lnSpc>
                <a:spcPct val="110000"/>
              </a:lnSpc>
              <a:buNone/>
            </a:pPr>
            <a:r>
              <a:rPr lang="ja-JP" altLang="en-US" sz="1700" dirty="0"/>
              <a:t>（</a:t>
            </a:r>
            <a:r>
              <a:rPr lang="en-US" altLang="ja-JP" sz="1700" dirty="0"/>
              <a:t>2019</a:t>
            </a:r>
            <a:r>
              <a:rPr lang="ja-JP" altLang="en-US" sz="1700" dirty="0"/>
              <a:t>）</a:t>
            </a:r>
            <a:r>
              <a:rPr lang="en-US" altLang="ja-JP" sz="1700" dirty="0"/>
              <a:t>『</a:t>
            </a:r>
            <a:r>
              <a:rPr lang="ja-JP" altLang="en-US" sz="1700" dirty="0"/>
              <a:t>発達障害研究 第</a:t>
            </a:r>
            <a:r>
              <a:rPr lang="en-US" altLang="ja-JP" sz="1700" dirty="0"/>
              <a:t>41</a:t>
            </a:r>
            <a:r>
              <a:rPr lang="ja-JP" altLang="en-US" sz="1700" dirty="0"/>
              <a:t>巻 第</a:t>
            </a:r>
            <a:r>
              <a:rPr lang="en-US" altLang="ja-JP" sz="1700" dirty="0"/>
              <a:t>2</a:t>
            </a:r>
            <a:r>
              <a:rPr lang="ja-JP" altLang="en-US" sz="1700" dirty="0"/>
              <a:t>号</a:t>
            </a:r>
            <a:r>
              <a:rPr lang="en-US" altLang="ja-JP" sz="1700" dirty="0"/>
              <a:t>』</a:t>
            </a:r>
            <a:endParaRPr lang="ja-JP" altLang="en-US" sz="1700" dirty="0"/>
          </a:p>
        </p:txBody>
      </p:sp>
    </p:spTree>
    <p:extLst>
      <p:ext uri="{BB962C8B-B14F-4D97-AF65-F5344CB8AC3E}">
        <p14:creationId xmlns:p14="http://schemas.microsoft.com/office/powerpoint/2010/main" val="422995282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C5142D1-4E22-4F98-9685-2816DE11313A}"/>
              </a:ext>
            </a:extLst>
          </p:cNvPr>
          <p:cNvSpPr>
            <a:spLocks noGrp="1"/>
          </p:cNvSpPr>
          <p:nvPr>
            <p:ph type="title"/>
          </p:nvPr>
        </p:nvSpPr>
        <p:spPr>
          <a:xfrm>
            <a:off x="1691680" y="287390"/>
            <a:ext cx="6031856" cy="526774"/>
          </a:xfrm>
        </p:spPr>
        <p:txBody>
          <a:bodyPr>
            <a:normAutofit fontScale="90000"/>
          </a:bodyPr>
          <a:lstStyle/>
          <a:p>
            <a:pPr algn="ctr"/>
            <a:r>
              <a:rPr kumimoji="1" lang="ja-JP" altLang="en-US" dirty="0">
                <a:solidFill>
                  <a:srgbClr val="FF0000"/>
                </a:solidFill>
                <a:latin typeface="HGP創英角ﾎﾟｯﾌﾟ体" panose="040B0A00000000000000" pitchFamily="50" charset="-128"/>
                <a:ea typeface="HGP創英角ﾎﾟｯﾌﾟ体" panose="040B0A00000000000000" pitchFamily="50" charset="-128"/>
              </a:rPr>
              <a:t>組織としてのメリット</a:t>
            </a:r>
            <a:endParaRPr kumimoji="1" lang="ja-JP" altLang="en-US" dirty="0">
              <a:solidFill>
                <a:srgbClr val="FF0000"/>
              </a:solidFill>
            </a:endParaRPr>
          </a:p>
        </p:txBody>
      </p:sp>
      <p:graphicFrame>
        <p:nvGraphicFramePr>
          <p:cNvPr id="4" name="図表 3">
            <a:extLst>
              <a:ext uri="{FF2B5EF4-FFF2-40B4-BE49-F238E27FC236}">
                <a16:creationId xmlns:a16="http://schemas.microsoft.com/office/drawing/2014/main" id="{27BB289A-48D3-431C-BE7A-4B1C01894462}"/>
              </a:ext>
            </a:extLst>
          </p:cNvPr>
          <p:cNvGraphicFramePr/>
          <p:nvPr>
            <p:extLst>
              <p:ext uri="{D42A27DB-BD31-4B8C-83A1-F6EECF244321}">
                <p14:modId xmlns:p14="http://schemas.microsoft.com/office/powerpoint/2010/main" val="149808224"/>
              </p:ext>
            </p:extLst>
          </p:nvPr>
        </p:nvGraphicFramePr>
        <p:xfrm>
          <a:off x="971600" y="1403904"/>
          <a:ext cx="7632848" cy="51667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694535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p15:prstTrans prst="pageCurlDouble"/>
      </p:transition>
    </mc:Choice>
    <mc:Fallback xmlns="">
      <p:transition spd="slow">
        <p:fade/>
      </p:transition>
    </mc:Fallback>
  </mc:AlternateContent>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604</TotalTime>
  <Words>6641</Words>
  <Application>Microsoft Macintosh PowerPoint</Application>
  <PresentationFormat>画面に合わせる (4:3)</PresentationFormat>
  <Paragraphs>336</Paragraphs>
  <Slides>40</Slides>
  <Notes>1</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40</vt:i4>
      </vt:variant>
    </vt:vector>
  </HeadingPairs>
  <TitlesOfParts>
    <vt:vector size="49" baseType="lpstr">
      <vt:lpstr>HGP創英角ﾎﾟｯﾌﾟ体</vt:lpstr>
      <vt:lpstr>ＭＳ 明朝</vt:lpstr>
      <vt:lpstr>游ゴシック</vt:lpstr>
      <vt:lpstr>Arial</vt:lpstr>
      <vt:lpstr>Calibri</vt:lpstr>
      <vt:lpstr>Calibri Light</vt:lpstr>
      <vt:lpstr>Century</vt:lpstr>
      <vt:lpstr>Times</vt:lpstr>
      <vt:lpstr>Office テーマ</vt:lpstr>
      <vt:lpstr>強度行動障害のある人に対する 地域生活の保障と人材養成の意義  ～行動援護従業者養成研修から強度行動障害支援者養成研修、そして積極的行動支援へ～</vt:lpstr>
      <vt:lpstr>強度行動障害とは</vt:lpstr>
      <vt:lpstr>行動障害をどう捉えるか</vt:lpstr>
      <vt:lpstr>強度行動障害に関わる課題の整理</vt:lpstr>
      <vt:lpstr>強度行動障害への支援において、過去30年を振り返り、ポジティブに評価できる到達点（志賀，2019，発達障害研究第41巻第2号） ①強度行動障害の状態像ならびにその予後について、強度行動障害者支援に携わっている全国の障害福祉関係者にとっては、一定のコンセンサスが得られるようになった。 ②障害福祉サービスの現場では、「構造化された支援」をベースに「適切行動支援」等のスタンダードな支援が存在しており、それにより障害者の権利・利益を保証するとともに、行動障害の軽減が図れることが理解されている。 ③このスタンダードな支援の基礎を学ぶ全国規模の研修が継続的に行われており、障害福祉サービス事業所等でそれに基づく支援を提供することにより、報酬上の高い評価が得られている。 ④強度行動障害のくらし全般をサポートする先駆的な実践を積み重ねている法人・事業所が全国に増え続けている。また、法人・事業所を超えた、地方自治体単位で独自の強度行動障害者支援の展開を行っている事例も登場している。</vt:lpstr>
      <vt:lpstr>積極的行動支援 （PBS：Positive　Behavioral　Support）</vt:lpstr>
      <vt:lpstr>地域生活支援と行動援護</vt:lpstr>
      <vt:lpstr>強度行動障害のある人を支援するメリット</vt:lpstr>
      <vt:lpstr>組織としてのメリット</vt:lpstr>
      <vt:lpstr>PowerPoint プレゼンテーション</vt:lpstr>
      <vt:lpstr>PowerPoint プレゼンテーション</vt:lpstr>
      <vt:lpstr>PowerPoint プレゼンテーション</vt:lpstr>
      <vt:lpstr>Ⅰ　問題と目的</vt:lpstr>
      <vt:lpstr>研究の構成</vt:lpstr>
      <vt:lpstr>【目的】</vt:lpstr>
      <vt:lpstr>生活を支える基本的な要因</vt:lpstr>
      <vt:lpstr>PowerPoint プレゼンテーション</vt:lpstr>
      <vt:lpstr>研究1の考察</vt:lpstr>
      <vt:lpstr>Ⅲ　研究2　保護者面接による質的研究</vt:lpstr>
      <vt:lpstr>PowerPoint プレゼンテーション</vt:lpstr>
      <vt:lpstr>分析結果</vt:lpstr>
      <vt:lpstr>結果図</vt:lpstr>
      <vt:lpstr>ストーリーライン 分析結果を確認するために生成した概念とカテゴリーを用いて結果を簡潔に文章化したもの</vt:lpstr>
      <vt:lpstr>PowerPoint プレゼンテーション</vt:lpstr>
      <vt:lpstr>PowerPoint プレゼンテーション</vt:lpstr>
      <vt:lpstr>PowerPoint プレゼンテーション</vt:lpstr>
      <vt:lpstr>研究2の考察</vt:lpstr>
      <vt:lpstr>Ⅳ　研究3　支援者の資質向上と支援体制に関する研究</vt:lpstr>
      <vt:lpstr>PowerPoint プレゼンテーション</vt:lpstr>
      <vt:lpstr>総合考察</vt:lpstr>
      <vt:lpstr>PowerPoint プレゼンテーション</vt:lpstr>
      <vt:lpstr>（２）社会的ケアと家族支援</vt:lpstr>
      <vt:lpstr>PowerPoint プレゼンテーション</vt:lpstr>
      <vt:lpstr>（３）強度行動障害のある人を支援するための 　　　共通言語をもった人材養成の意義</vt:lpstr>
      <vt:lpstr>2　今後の展望と課題</vt:lpstr>
      <vt:lpstr>PowerPoint プレゼンテーション</vt:lpstr>
      <vt:lpstr>PowerPoint プレゼンテーション</vt:lpstr>
      <vt:lpstr>PowerPoint プレゼンテーション</vt:lpstr>
      <vt:lpstr>PowerPoint プレゼンテーション</vt:lpstr>
      <vt:lpstr>引用・参考文献</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強度行動障害のある人に対する地域生活の保障と人材養成の意義</dc:title>
  <dc:creator>honda hiro</dc:creator>
  <cp:lastModifiedBy>北古賀 紀行</cp:lastModifiedBy>
  <cp:revision>71</cp:revision>
  <cp:lastPrinted>2021-02-15T13:59:20Z</cp:lastPrinted>
  <dcterms:created xsi:type="dcterms:W3CDTF">2021-02-07T15:21:46Z</dcterms:created>
  <dcterms:modified xsi:type="dcterms:W3CDTF">2021-07-09T13:26:28Z</dcterms:modified>
</cp:coreProperties>
</file>