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p:normalViewPr>
  <p:slideViewPr>
    <p:cSldViewPr snapToGrid="0">
      <p:cViewPr>
        <p:scale>
          <a:sx n="66" d="100"/>
          <a:sy n="66" d="100"/>
        </p:scale>
        <p:origin x="-196" y="-384"/>
      </p:cViewPr>
      <p:guideLst/>
    </p:cSldViewPr>
  </p:slideViewPr>
  <p:outlineViewPr>
    <p:cViewPr>
      <p:scale>
        <a:sx n="33" d="100"/>
        <a:sy n="33" d="100"/>
      </p:scale>
      <p:origin x="0" y="-2996"/>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E5E2852E-B2D9-4B00-9149-8B2A296CEF2D}" type="datetimeFigureOut">
              <a:rPr kumimoji="1" lang="ja-JP" altLang="en-US" smtClean="0"/>
              <a:t>2016/4/28</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4C998FD3-E70D-4DD0-9B9C-B77BC36667B6}" type="slidenum">
              <a:rPr kumimoji="1" lang="ja-JP" altLang="en-US" smtClean="0"/>
              <a:t>‹#›</a:t>
            </a:fld>
            <a:endParaRPr kumimoji="1" lang="ja-JP" altLang="en-US"/>
          </a:p>
        </p:txBody>
      </p:sp>
    </p:spTree>
    <p:extLst>
      <p:ext uri="{BB962C8B-B14F-4D97-AF65-F5344CB8AC3E}">
        <p14:creationId xmlns:p14="http://schemas.microsoft.com/office/powerpoint/2010/main" val="14882805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998FD3-E70D-4DD0-9B9C-B77BC36667B6}" type="slidenum">
              <a:rPr kumimoji="1" lang="ja-JP" altLang="en-US" smtClean="0"/>
              <a:t>8</a:t>
            </a:fld>
            <a:endParaRPr kumimoji="1" lang="ja-JP" altLang="en-US"/>
          </a:p>
        </p:txBody>
      </p:sp>
    </p:spTree>
    <p:extLst>
      <p:ext uri="{BB962C8B-B14F-4D97-AF65-F5344CB8AC3E}">
        <p14:creationId xmlns:p14="http://schemas.microsoft.com/office/powerpoint/2010/main" val="109768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998FD3-E70D-4DD0-9B9C-B77BC36667B6}" type="slidenum">
              <a:rPr kumimoji="1" lang="ja-JP" altLang="en-US" smtClean="0"/>
              <a:t>9</a:t>
            </a:fld>
            <a:endParaRPr kumimoji="1" lang="ja-JP" altLang="en-US"/>
          </a:p>
        </p:txBody>
      </p:sp>
    </p:spTree>
    <p:extLst>
      <p:ext uri="{BB962C8B-B14F-4D97-AF65-F5344CB8AC3E}">
        <p14:creationId xmlns:p14="http://schemas.microsoft.com/office/powerpoint/2010/main" val="264501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998FD3-E70D-4DD0-9B9C-B77BC36667B6}" type="slidenum">
              <a:rPr kumimoji="1" lang="ja-JP" altLang="en-US" smtClean="0"/>
              <a:t>10</a:t>
            </a:fld>
            <a:endParaRPr kumimoji="1" lang="ja-JP" altLang="en-US"/>
          </a:p>
        </p:txBody>
      </p:sp>
    </p:spTree>
    <p:extLst>
      <p:ext uri="{BB962C8B-B14F-4D97-AF65-F5344CB8AC3E}">
        <p14:creationId xmlns:p14="http://schemas.microsoft.com/office/powerpoint/2010/main" val="2495232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998FD3-E70D-4DD0-9B9C-B77BC36667B6}" type="slidenum">
              <a:rPr kumimoji="1" lang="ja-JP" altLang="en-US" smtClean="0"/>
              <a:t>11</a:t>
            </a:fld>
            <a:endParaRPr kumimoji="1" lang="ja-JP" altLang="en-US"/>
          </a:p>
        </p:txBody>
      </p:sp>
    </p:spTree>
    <p:extLst>
      <p:ext uri="{BB962C8B-B14F-4D97-AF65-F5344CB8AC3E}">
        <p14:creationId xmlns:p14="http://schemas.microsoft.com/office/powerpoint/2010/main" val="346264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998FD3-E70D-4DD0-9B9C-B77BC36667B6}" type="slidenum">
              <a:rPr kumimoji="1" lang="ja-JP" altLang="en-US" smtClean="0"/>
              <a:t>12</a:t>
            </a:fld>
            <a:endParaRPr kumimoji="1" lang="ja-JP" altLang="en-US"/>
          </a:p>
        </p:txBody>
      </p:sp>
    </p:spTree>
    <p:extLst>
      <p:ext uri="{BB962C8B-B14F-4D97-AF65-F5344CB8AC3E}">
        <p14:creationId xmlns:p14="http://schemas.microsoft.com/office/powerpoint/2010/main" val="139852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D8665F-FF52-4CF0-B3C6-F16B96E57736}" type="datetime1">
              <a:rPr lang="en-US" altLang="ja-JP" smtClean="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CC5A080-618C-4CF9-9FDB-D3FAD9AE25CD}" type="datetime1">
              <a:rPr lang="en-US" altLang="ja-JP" smtClean="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CF465A-04ED-48E6-B9AF-F919506B5CCD}" type="datetime1">
              <a:rPr lang="en-US" altLang="ja-JP" smtClean="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B861F8-34AA-4FB3-AE13-B4926765119E}" type="datetime1">
              <a:rPr lang="en-US" altLang="ja-JP" smtClean="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70DB7D3-7667-4F31-BB08-0F70999D81DD}" type="datetime1">
              <a:rPr lang="en-US" altLang="ja-JP" smtClean="0"/>
              <a:t>4/28/2016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9010892-E3BC-4D7A-962A-1CD2B38EBB34}" type="datetime1">
              <a:rPr lang="en-US" altLang="ja-JP" smtClean="0"/>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8A310EF-C79F-430A-9159-9A4179B7F185}" type="datetime1">
              <a:rPr lang="en-US" altLang="ja-JP" smtClean="0"/>
              <a:t>4/28/2016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4FCED17-F7F0-4518-BA62-39E4F1A5EF52}" type="datetime1">
              <a:rPr lang="en-US" altLang="ja-JP" smtClean="0"/>
              <a:t>4/28/2016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7FD1DD3-6D6E-448D-9295-1CD95597F030}" type="datetime1">
              <a:rPr lang="en-US" altLang="ja-JP" smtClean="0"/>
              <a:t>4/28/2016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EAA1744-4E45-4EFE-90AE-8D44E20A782B}" type="datetime1">
              <a:rPr lang="en-US" altLang="ja-JP" smtClean="0"/>
              <a:t>4/28/2016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1F578C-D768-4256-8B29-FFA7345EA203}" type="datetime1">
              <a:rPr lang="en-US" altLang="ja-JP" smtClean="0"/>
              <a:t>4/28/2016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E6798B4-D3F3-4AB4-89BD-FC7DE4A056A7}" type="datetime1">
              <a:rPr lang="en-US" altLang="ja-JP" smtClean="0"/>
              <a:t>4/28/2016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latin typeface="メイリオ" panose="020B0604030504040204" pitchFamily="50" charset="-128"/>
                <a:ea typeface="メイリオ" panose="020B0604030504040204" pitchFamily="50" charset="-128"/>
              </a:rPr>
              <a:t>個人記録</a:t>
            </a:r>
            <a:r>
              <a:rPr kumimoji="1" lang="en-US" altLang="ja-JP" dirty="0">
                <a:latin typeface="メイリオ" panose="020B0604030504040204" pitchFamily="50" charset="-128"/>
                <a:ea typeface="メイリオ" panose="020B0604030504040204" pitchFamily="50" charset="-128"/>
              </a:rPr>
              <a:t>File</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利用マニュアル</a:t>
            </a:r>
          </a:p>
        </p:txBody>
      </p:sp>
      <p:sp>
        <p:nvSpPr>
          <p:cNvPr id="3" name="サブタイトル 2"/>
          <p:cNvSpPr>
            <a:spLocks noGrp="1"/>
          </p:cNvSpPr>
          <p:nvPr>
            <p:ph type="subTitle" idx="1"/>
          </p:nvPr>
        </p:nvSpPr>
        <p:spPr/>
        <p:txBody>
          <a:bodyPr>
            <a:normAutofit fontScale="85000" lnSpcReduction="20000"/>
          </a:bodyPr>
          <a:lstStyle/>
          <a:p>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algn="r"/>
            <a:r>
              <a:rPr kumimoji="1" lang="ja-JP" altLang="en-US" dirty="0">
                <a:latin typeface="メイリオ" panose="020B0604030504040204" pitchFamily="50" charset="-128"/>
                <a:ea typeface="メイリオ" panose="020B0604030504040204" pitchFamily="50" charset="-128"/>
              </a:rPr>
              <a:t>合同会社サンクスシェア　代表社員　田中</a:t>
            </a:r>
            <a:r>
              <a:rPr lang="ja-JP" altLang="en-US" dirty="0">
                <a:latin typeface="メイリオ" panose="020B0604030504040204" pitchFamily="50" charset="-128"/>
                <a:ea typeface="メイリオ" panose="020B0604030504040204" pitchFamily="50" charset="-128"/>
              </a:rPr>
              <a:t>　聡</a:t>
            </a: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1111449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「個人」ボタン</a:t>
            </a:r>
          </a:p>
        </p:txBody>
      </p:sp>
      <p:sp>
        <p:nvSpPr>
          <p:cNvPr id="3" name="コンテンツ プレースホルダー 2"/>
          <p:cNvSpPr>
            <a:spLocks noGrp="1"/>
          </p:cNvSpPr>
          <p:nvPr>
            <p:ph idx="1"/>
          </p:nvPr>
        </p:nvSpPr>
        <p:spPr>
          <a:xfrm>
            <a:off x="1097280" y="1993127"/>
            <a:ext cx="6586220" cy="3917343"/>
          </a:xfrm>
        </p:spPr>
        <p:txBody>
          <a:bodyPr>
            <a:normAutofit/>
          </a:bodyPr>
          <a:lstStyle/>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（記録）シートの</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メインフォーム</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で、右端の「個人」ボタンをクリックすると右図のような</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個別記録印刷</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というフォームが表示されます。</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これは、先に説明した「印刷」ボタンに類似していますが、各月末時に、利用児童の記録を一覧印刷して、ファイリングする際の作業に特化したボタンです。</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月を選び（デフォルト＝基準では、当月を表示）、利用児童をリストから選んで、「表示」もしくは「印刷」ボタンをクリックしてください。（なお、事業や記録者の項目については、印刷に絞り込みをかけたい場合に使用ください。</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通常は、</a:t>
            </a:r>
            <a:r>
              <a:rPr lang="ja-JP" altLang="en-US" sz="1400" u="sng" dirty="0">
                <a:solidFill>
                  <a:schemeClr val="tx1"/>
                </a:solidFill>
                <a:latin typeface="メイリオ" panose="020B0604030504040204" pitchFamily="50" charset="-128"/>
                <a:ea typeface="メイリオ" panose="020B0604030504040204" pitchFamily="50" charset="-128"/>
              </a:rPr>
              <a:t>すべて</a:t>
            </a:r>
            <a:r>
              <a:rPr lang="ja-JP" altLang="en-US" sz="1400" dirty="0">
                <a:solidFill>
                  <a:schemeClr val="tx1"/>
                </a:solidFill>
                <a:latin typeface="メイリオ" panose="020B0604030504040204" pitchFamily="50" charset="-128"/>
                <a:ea typeface="メイリオ" panose="020B0604030504040204" pitchFamily="50" charset="-128"/>
              </a:rPr>
              <a:t>が表示されている状態で</a:t>
            </a:r>
            <a:r>
              <a:rPr lang="en-US" altLang="ja-JP" sz="1400" dirty="0">
                <a:solidFill>
                  <a:schemeClr val="tx1"/>
                </a:solidFill>
                <a:latin typeface="メイリオ" panose="020B0604030504040204" pitchFamily="50" charset="-128"/>
                <a:ea typeface="メイリオ" panose="020B0604030504040204" pitchFamily="50" charset="-128"/>
              </a:rPr>
              <a:t>OK</a:t>
            </a:r>
            <a:r>
              <a:rPr lang="ja-JP" altLang="en-US" sz="1400" dirty="0">
                <a:solidFill>
                  <a:schemeClr val="tx1"/>
                </a:solidFill>
                <a:latin typeface="メイリオ" panose="020B0604030504040204" pitchFamily="50" charset="-128"/>
                <a:ea typeface="メイリオ" panose="020B0604030504040204" pitchFamily="50" charset="-128"/>
              </a:rPr>
              <a:t>です。</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10</a:t>
            </a:fld>
            <a:endParaRPr lang="en-US" dirty="0"/>
          </a:p>
        </p:txBody>
      </p:sp>
      <p:pic>
        <p:nvPicPr>
          <p:cNvPr id="5" name="図 4"/>
          <p:cNvPicPr>
            <a:picLocks noChangeAspect="1"/>
          </p:cNvPicPr>
          <p:nvPr/>
        </p:nvPicPr>
        <p:blipFill>
          <a:blip r:embed="rId3"/>
          <a:stretch>
            <a:fillRect/>
          </a:stretch>
        </p:blipFill>
        <p:spPr>
          <a:xfrm>
            <a:off x="8310478" y="391356"/>
            <a:ext cx="2902005" cy="3888543"/>
          </a:xfrm>
          <a:prstGeom prst="rect">
            <a:avLst/>
          </a:prstGeom>
        </p:spPr>
      </p:pic>
      <p:pic>
        <p:nvPicPr>
          <p:cNvPr id="6" name="図 5"/>
          <p:cNvPicPr>
            <a:picLocks noChangeAspect="1"/>
          </p:cNvPicPr>
          <p:nvPr/>
        </p:nvPicPr>
        <p:blipFill>
          <a:blip r:embed="rId4"/>
          <a:stretch>
            <a:fillRect/>
          </a:stretch>
        </p:blipFill>
        <p:spPr>
          <a:xfrm>
            <a:off x="8280400" y="4535829"/>
            <a:ext cx="2932083" cy="1649297"/>
          </a:xfrm>
          <a:prstGeom prst="rect">
            <a:avLst/>
          </a:prstGeom>
        </p:spPr>
      </p:pic>
      <p:sp>
        <p:nvSpPr>
          <p:cNvPr id="8" name="角丸四角形 7"/>
          <p:cNvSpPr/>
          <p:nvPr/>
        </p:nvSpPr>
        <p:spPr>
          <a:xfrm>
            <a:off x="8181088" y="286602"/>
            <a:ext cx="2849464" cy="78180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0250904" y="500515"/>
            <a:ext cx="308009" cy="49088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39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（シート）のシートについて</a:t>
            </a:r>
          </a:p>
        </p:txBody>
      </p:sp>
      <p:sp>
        <p:nvSpPr>
          <p:cNvPr id="3" name="コンテンツ プレースホルダー 2"/>
          <p:cNvSpPr>
            <a:spLocks noGrp="1"/>
          </p:cNvSpPr>
          <p:nvPr>
            <p:ph idx="1"/>
          </p:nvPr>
        </p:nvSpPr>
        <p:spPr>
          <a:xfrm>
            <a:off x="1097280" y="1993127"/>
            <a:ext cx="4058920" cy="3917343"/>
          </a:xfrm>
        </p:spPr>
        <p:txBody>
          <a:bodyPr>
            <a:normAutofit/>
          </a:bodyPr>
          <a:lstStyle/>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（記録）シートの部分でも説明しましたが、各種項目について付加修正等の変更をしたい場合に、このシートで書き換え等をおこなってください。</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なお、選んでくる範囲を計算式で設定していますので、四角枠で囲っている範囲を超えて項目を増やしたい時などは、どうぞご連絡ください。</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まあ、仕組みさえわかってしまえば簡単に修正できますよ・・・</a:t>
            </a:r>
            <a:r>
              <a:rPr lang="en-US" altLang="ja-JP" sz="1400" dirty="0">
                <a:solidFill>
                  <a:schemeClr val="tx1"/>
                </a:solidFill>
                <a:latin typeface="メイリオ" panose="020B0604030504040204" pitchFamily="50" charset="-128"/>
                <a:ea typeface="メイリオ" panose="020B0604030504040204" pitchFamily="50" charset="-128"/>
              </a:rPr>
              <a:t>(^-^;</a:t>
            </a: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11</a:t>
            </a:fld>
            <a:endParaRPr lang="en-US" dirty="0"/>
          </a:p>
        </p:txBody>
      </p:sp>
      <p:pic>
        <p:nvPicPr>
          <p:cNvPr id="7" name="図 6"/>
          <p:cNvPicPr>
            <a:picLocks noChangeAspect="1"/>
          </p:cNvPicPr>
          <p:nvPr/>
        </p:nvPicPr>
        <p:blipFill>
          <a:blip r:embed="rId3"/>
          <a:stretch>
            <a:fillRect/>
          </a:stretch>
        </p:blipFill>
        <p:spPr>
          <a:xfrm>
            <a:off x="5696640" y="2428136"/>
            <a:ext cx="5939330" cy="3340873"/>
          </a:xfrm>
          <a:prstGeom prst="rect">
            <a:avLst/>
          </a:prstGeom>
        </p:spPr>
      </p:pic>
      <p:sp>
        <p:nvSpPr>
          <p:cNvPr id="6" name="角丸四角形 5"/>
          <p:cNvSpPr/>
          <p:nvPr/>
        </p:nvSpPr>
        <p:spPr>
          <a:xfrm>
            <a:off x="7516945" y="3715352"/>
            <a:ext cx="683780" cy="119353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4756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（分析）シートについて</a:t>
            </a:r>
          </a:p>
        </p:txBody>
      </p:sp>
      <p:sp>
        <p:nvSpPr>
          <p:cNvPr id="3" name="コンテンツ プレースホルダー 2"/>
          <p:cNvSpPr>
            <a:spLocks noGrp="1"/>
          </p:cNvSpPr>
          <p:nvPr>
            <p:ph idx="1"/>
          </p:nvPr>
        </p:nvSpPr>
        <p:spPr>
          <a:xfrm>
            <a:off x="634999" y="1993127"/>
            <a:ext cx="4648235" cy="3917343"/>
          </a:xfrm>
        </p:spPr>
        <p:txBody>
          <a:bodyPr>
            <a:normAutofit/>
          </a:bodyPr>
          <a:lstStyle/>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このシートは、過去に記録した記録の内容について分析をするシートです。活用方法については、ほぼ無限に考えられるでしょう。</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例えば・・・　</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・児童</a:t>
            </a:r>
            <a:r>
              <a:rPr lang="en-US" altLang="ja-JP" sz="1400" dirty="0">
                <a:solidFill>
                  <a:schemeClr val="tx1"/>
                </a:solidFill>
                <a:latin typeface="メイリオ" panose="020B0604030504040204" pitchFamily="50" charset="-128"/>
                <a:ea typeface="メイリオ" panose="020B0604030504040204" pitchFamily="50" charset="-128"/>
              </a:rPr>
              <a:t>A</a:t>
            </a:r>
            <a:r>
              <a:rPr lang="ja-JP" altLang="en-US" sz="1400" dirty="0">
                <a:solidFill>
                  <a:schemeClr val="tx1"/>
                </a:solidFill>
                <a:latin typeface="メイリオ" panose="020B0604030504040204" pitchFamily="50" charset="-128"/>
                <a:ea typeface="メイリオ" panose="020B0604030504040204" pitchFamily="50" charset="-128"/>
              </a:rPr>
              <a:t>が問題行動</a:t>
            </a:r>
            <a:r>
              <a:rPr lang="en-US" altLang="ja-JP" sz="1400" dirty="0">
                <a:solidFill>
                  <a:schemeClr val="tx1"/>
                </a:solidFill>
                <a:latin typeface="メイリオ" panose="020B0604030504040204" pitchFamily="50" charset="-128"/>
                <a:ea typeface="メイリオ" panose="020B0604030504040204" pitchFamily="50" charset="-128"/>
              </a:rPr>
              <a:t>A</a:t>
            </a:r>
            <a:r>
              <a:rPr lang="ja-JP" altLang="en-US" sz="1400" dirty="0">
                <a:solidFill>
                  <a:schemeClr val="tx1"/>
                </a:solidFill>
                <a:latin typeface="メイリオ" panose="020B0604030504040204" pitchFamily="50" charset="-128"/>
                <a:ea typeface="メイリオ" panose="020B0604030504040204" pitchFamily="50" charset="-128"/>
              </a:rPr>
              <a:t>を</a:t>
            </a:r>
            <a:r>
              <a:rPr lang="en-US" altLang="ja-JP" sz="1400" dirty="0">
                <a:solidFill>
                  <a:schemeClr val="tx1"/>
                </a:solidFill>
                <a:latin typeface="メイリオ" panose="020B0604030504040204" pitchFamily="50" charset="-128"/>
                <a:ea typeface="メイリオ" panose="020B0604030504040204" pitchFamily="50" charset="-128"/>
              </a:rPr>
              <a:t>3</a:t>
            </a:r>
            <a:r>
              <a:rPr lang="ja-JP" altLang="en-US" sz="1400" dirty="0">
                <a:solidFill>
                  <a:schemeClr val="tx1"/>
                </a:solidFill>
                <a:latin typeface="メイリオ" panose="020B0604030504040204" pitchFamily="50" charset="-128"/>
                <a:ea typeface="メイリオ" panose="020B0604030504040204" pitchFamily="50" charset="-128"/>
              </a:rPr>
              <a:t>か月で何回起こしたか？</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・児童</a:t>
            </a:r>
            <a:r>
              <a:rPr lang="en-US" altLang="ja-JP" sz="1400" dirty="0">
                <a:solidFill>
                  <a:schemeClr val="tx1"/>
                </a:solidFill>
                <a:latin typeface="メイリオ" panose="020B0604030504040204" pitchFamily="50" charset="-128"/>
                <a:ea typeface="メイリオ" panose="020B0604030504040204" pitchFamily="50" charset="-128"/>
              </a:rPr>
              <a:t>B</a:t>
            </a:r>
            <a:r>
              <a:rPr lang="ja-JP" altLang="en-US" sz="1400" dirty="0">
                <a:solidFill>
                  <a:schemeClr val="tx1"/>
                </a:solidFill>
                <a:latin typeface="メイリオ" panose="020B0604030504040204" pitchFamily="50" charset="-128"/>
                <a:ea typeface="メイリオ" panose="020B0604030504040204" pitchFamily="50" charset="-128"/>
              </a:rPr>
              <a:t>の個人記録の内容はどのような内容に偏りが見られるか？　などなど</a:t>
            </a:r>
            <a:r>
              <a:rPr lang="en-US" altLang="ja-JP" sz="1400" dirty="0">
                <a:solidFill>
                  <a:schemeClr val="tx1"/>
                </a:solidFill>
                <a:latin typeface="メイリオ" panose="020B0604030504040204" pitchFamily="50" charset="-128"/>
                <a:ea typeface="メイリオ" panose="020B0604030504040204" pitchFamily="50" charset="-128"/>
              </a:rPr>
              <a:t>…</a:t>
            </a: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使い方について講習が必要な場合は、別途ご相談ください。（安心してください！むりょうです！</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12</a:t>
            </a:fld>
            <a:endParaRPr lang="en-US" dirty="0"/>
          </a:p>
        </p:txBody>
      </p:sp>
      <p:pic>
        <p:nvPicPr>
          <p:cNvPr id="5" name="図 4"/>
          <p:cNvPicPr>
            <a:picLocks noChangeAspect="1"/>
          </p:cNvPicPr>
          <p:nvPr/>
        </p:nvPicPr>
        <p:blipFill>
          <a:blip r:embed="rId3"/>
          <a:stretch>
            <a:fillRect/>
          </a:stretch>
        </p:blipFill>
        <p:spPr>
          <a:xfrm>
            <a:off x="5671473" y="2148011"/>
            <a:ext cx="6025227" cy="3389189"/>
          </a:xfrm>
          <a:prstGeom prst="rect">
            <a:avLst/>
          </a:prstGeom>
        </p:spPr>
      </p:pic>
    </p:spTree>
    <p:extLst>
      <p:ext uri="{BB962C8B-B14F-4D97-AF65-F5344CB8AC3E}">
        <p14:creationId xmlns:p14="http://schemas.microsoft.com/office/powerpoint/2010/main" val="1738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はじめに</a:t>
            </a:r>
          </a:p>
        </p:txBody>
      </p:sp>
      <p:sp>
        <p:nvSpPr>
          <p:cNvPr id="3" name="コンテンツ プレースホルダー 2"/>
          <p:cNvSpPr>
            <a:spLocks noGrp="1"/>
          </p:cNvSpPr>
          <p:nvPr>
            <p:ph idx="1"/>
          </p:nvPr>
        </p:nvSpPr>
        <p:spPr/>
        <p:txBody>
          <a:bodyPr>
            <a:normAutofit lnSpcReduction="10000"/>
          </a:bodyPr>
          <a:lstStyle/>
          <a:p>
            <a:r>
              <a:rPr kumimoji="1" lang="ja-JP" altLang="en-US" dirty="0">
                <a:latin typeface="メイリオ" panose="020B0604030504040204" pitchFamily="50" charset="-128"/>
                <a:ea typeface="メイリオ" panose="020B0604030504040204" pitchFamily="50" charset="-128"/>
              </a:rPr>
              <a:t>このシステムの著作権は、合同会社サンクスシェアに帰属します。</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solidFill>
                  <a:schemeClr val="tx1"/>
                </a:solidFill>
                <a:latin typeface="メイリオ" panose="020B0604030504040204" pitchFamily="50" charset="-128"/>
                <a:ea typeface="メイリオ" panose="020B0604030504040204" pitchFamily="50" charset="-128"/>
              </a:rPr>
              <a:t>所属職員が、業務の範囲内で使用し、システムを付加修正等の改善を行うことを自由とします。</a:t>
            </a:r>
            <a:endParaRPr kumimoji="1"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なお、第三者に流用、配布、提供する際は、合同会社サンクスシェアの了承が必要ですので、事前にご連絡をお願いします。</a:t>
            </a:r>
            <a:endParaRPr lang="en-US" altLang="ja-JP" dirty="0">
              <a:solidFill>
                <a:schemeClr val="tx1"/>
              </a:solidFill>
              <a:latin typeface="メイリオ" panose="020B0604030504040204" pitchFamily="50" charset="-128"/>
              <a:ea typeface="メイリオ" panose="020B0604030504040204" pitchFamily="50" charset="-128"/>
            </a:endParaRPr>
          </a:p>
          <a:p>
            <a:endParaRPr kumimoji="1" lang="en-US" altLang="ja-JP" dirty="0">
              <a:solidFill>
                <a:schemeClr val="tx1"/>
              </a:solidFill>
              <a:latin typeface="メイリオ" panose="020B0604030504040204" pitchFamily="50" charset="-128"/>
              <a:ea typeface="メイリオ" panose="020B0604030504040204" pitchFamily="50" charset="-128"/>
            </a:endParaRPr>
          </a:p>
          <a:p>
            <a:endParaRPr lang="en-US" altLang="ja-JP" dirty="0">
              <a:solidFill>
                <a:schemeClr val="tx1"/>
              </a:solidFill>
              <a:latin typeface="メイリオ" panose="020B0604030504040204" pitchFamily="50" charset="-128"/>
              <a:ea typeface="メイリオ" panose="020B0604030504040204" pitchFamily="50" charset="-128"/>
            </a:endParaRPr>
          </a:p>
          <a:p>
            <a:endParaRPr kumimoji="1" lang="en-US" altLang="ja-JP" dirty="0">
              <a:solidFill>
                <a:schemeClr val="tx1"/>
              </a:solidFill>
              <a:latin typeface="メイリオ" panose="020B0604030504040204" pitchFamily="50" charset="-128"/>
              <a:ea typeface="メイリオ" panose="020B0604030504040204" pitchFamily="50" charset="-128"/>
            </a:endParaRPr>
          </a:p>
          <a:p>
            <a:endParaRPr lang="en-US" altLang="ja-JP" dirty="0">
              <a:solidFill>
                <a:schemeClr val="tx1"/>
              </a:solidFill>
              <a:latin typeface="メイリオ" panose="020B0604030504040204" pitchFamily="50" charset="-128"/>
              <a:ea typeface="メイリオ" panose="020B0604030504040204" pitchFamily="50" charset="-128"/>
            </a:endParaRPr>
          </a:p>
          <a:p>
            <a:pPr algn="r"/>
            <a:r>
              <a:rPr kumimoji="1" lang="ja-JP" altLang="en-US" dirty="0">
                <a:solidFill>
                  <a:schemeClr val="tx1"/>
                </a:solidFill>
                <a:latin typeface="メイリオ" panose="020B0604030504040204" pitchFamily="50" charset="-128"/>
                <a:ea typeface="メイリオ" panose="020B0604030504040204" pitchFamily="50" charset="-128"/>
              </a:rPr>
              <a:t>平成２８年４月２８日　合同会社　サンクスシェア　代表社員　田中　聡</a:t>
            </a: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279183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「入力」ボタン</a:t>
            </a:r>
            <a:endParaRPr kumimoji="1" lang="ja-JP" altLang="en-US" sz="28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1097280" y="1845734"/>
            <a:ext cx="7066059" cy="4023360"/>
          </a:xfrm>
        </p:spPr>
        <p:txBody>
          <a:bodyPr>
            <a:normAutofit fontScale="92500"/>
          </a:bodyPr>
          <a:lstStyle/>
          <a:p>
            <a:pPr>
              <a:lnSpc>
                <a:spcPct val="160000"/>
              </a:lnSpc>
              <a:spcBef>
                <a:spcPts val="1800"/>
              </a:spcBef>
            </a:pPr>
            <a:r>
              <a:rPr kumimoji="1" lang="ja-JP" altLang="en-US" sz="1400" dirty="0">
                <a:latin typeface="メイリオ" panose="020B0604030504040204" pitchFamily="50" charset="-128"/>
                <a:ea typeface="メイリオ" panose="020B0604030504040204" pitchFamily="50" charset="-128"/>
              </a:rPr>
              <a:t>　まず、「個人記録</a:t>
            </a:r>
            <a:r>
              <a:rPr kumimoji="1" lang="en-US" altLang="ja-JP" sz="1400" dirty="0">
                <a:latin typeface="メイリオ" panose="020B0604030504040204" pitchFamily="50" charset="-128"/>
                <a:ea typeface="メイリオ" panose="020B0604030504040204" pitchFamily="50" charset="-128"/>
              </a:rPr>
              <a:t>.</a:t>
            </a:r>
            <a:r>
              <a:rPr kumimoji="1" lang="en-US" altLang="ja-JP" sz="1400" dirty="0" err="1">
                <a:latin typeface="メイリオ" panose="020B0604030504040204" pitchFamily="50" charset="-128"/>
                <a:ea typeface="メイリオ" panose="020B0604030504040204" pitchFamily="50" charset="-128"/>
              </a:rPr>
              <a:t>xls</a:t>
            </a:r>
            <a:r>
              <a:rPr kumimoji="1" lang="ja-JP" altLang="en-US"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ファイルを開くと、（記録）シートが前面にきて、</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メインフォーム</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という操作を補助するボタンが集まったフォームが必ず表示されます。</a:t>
            </a:r>
            <a:endParaRPr lang="en-US" altLang="ja-JP" sz="1400" dirty="0">
              <a:latin typeface="メイリオ" panose="020B0604030504040204" pitchFamily="50" charset="-128"/>
              <a:ea typeface="メイリオ" panose="020B0604030504040204" pitchFamily="50" charset="-128"/>
            </a:endParaRPr>
          </a:p>
          <a:p>
            <a:pPr>
              <a:lnSpc>
                <a:spcPct val="160000"/>
              </a:lnSpc>
              <a:spcBef>
                <a:spcPts val="1800"/>
              </a:spcBef>
            </a:pPr>
            <a:r>
              <a:rPr lang="ja-JP" altLang="en-US" sz="1400" dirty="0">
                <a:solidFill>
                  <a:srgbClr val="0000FF"/>
                </a:solidFill>
                <a:latin typeface="メイリオ" panose="020B0604030504040204" pitchFamily="50" charset="-128"/>
                <a:ea typeface="メイリオ" panose="020B0604030504040204" pitchFamily="50" charset="-128"/>
              </a:rPr>
              <a:t>　</a:t>
            </a:r>
            <a:r>
              <a:rPr lang="ja-JP" altLang="en-US" sz="1400" b="1" dirty="0">
                <a:solidFill>
                  <a:srgbClr val="0000FF"/>
                </a:solidFill>
                <a:latin typeface="メイリオ" panose="020B0604030504040204" pitchFamily="50" charset="-128"/>
                <a:ea typeface="メイリオ" panose="020B0604030504040204" pitchFamily="50" charset="-128"/>
              </a:rPr>
              <a:t>このフォームが消えてしまい、再度表示させたい場合は、いったん別のシートを選択し、また、（記録）シートに戻ってくれば表示できます</a:t>
            </a:r>
            <a:r>
              <a:rPr lang="ja-JP" altLang="en-US" sz="1400" dirty="0">
                <a:solidFill>
                  <a:srgbClr val="0000FF"/>
                </a:solidFill>
                <a:latin typeface="メイリオ" panose="020B0604030504040204" pitchFamily="50" charset="-128"/>
                <a:ea typeface="メイリオ" panose="020B0604030504040204" pitchFamily="50" charset="-128"/>
              </a:rPr>
              <a:t>。</a:t>
            </a:r>
            <a:endParaRPr kumimoji="1" lang="en-US" altLang="ja-JP" sz="1400" dirty="0">
              <a:solidFill>
                <a:srgbClr val="0000FF"/>
              </a:solidFill>
              <a:latin typeface="メイリオ" panose="020B0604030504040204" pitchFamily="50" charset="-128"/>
              <a:ea typeface="メイリオ" panose="020B0604030504040204" pitchFamily="50" charset="-128"/>
            </a:endParaRPr>
          </a:p>
          <a:p>
            <a:pPr>
              <a:lnSpc>
                <a:spcPct val="160000"/>
              </a:lnSpc>
              <a:spcBef>
                <a:spcPts val="1800"/>
              </a:spcBef>
            </a:pPr>
            <a:r>
              <a:rPr lang="ja-JP" altLang="en-US" sz="1400" dirty="0">
                <a:solidFill>
                  <a:schemeClr val="tx1"/>
                </a:solidFill>
                <a:latin typeface="メイリオ" panose="020B0604030504040204" pitchFamily="50" charset="-128"/>
                <a:ea typeface="メイリオ" panose="020B0604030504040204" pitchFamily="50" charset="-128"/>
              </a:rPr>
              <a:t>入力を開始する際、右図のように、「入力」ボタンを押すと、カーソルがどの位置にあっても、新たに入力するセルへ自動的に当日の日付と曜日が入力されます。氏名のところは、下三角印（▽）をクリックすると、現在「デイ登録者一覧</a:t>
            </a:r>
            <a:r>
              <a:rPr lang="en-US" altLang="ja-JP" sz="1400" dirty="0">
                <a:solidFill>
                  <a:schemeClr val="tx1"/>
                </a:solidFill>
                <a:latin typeface="メイリオ" panose="020B0604030504040204" pitchFamily="50" charset="-128"/>
                <a:ea typeface="メイリオ" panose="020B0604030504040204" pitchFamily="50" charset="-128"/>
              </a:rPr>
              <a:t>.</a:t>
            </a:r>
            <a:r>
              <a:rPr lang="en-US" altLang="ja-JP" sz="1400" dirty="0" err="1">
                <a:solidFill>
                  <a:schemeClr val="tx1"/>
                </a:solidFill>
                <a:latin typeface="メイリオ" panose="020B0604030504040204" pitchFamily="50" charset="-128"/>
                <a:ea typeface="メイリオ" panose="020B0604030504040204" pitchFamily="50" charset="-128"/>
              </a:rPr>
              <a:t>xls</a:t>
            </a:r>
            <a:r>
              <a:rPr lang="ja-JP" altLang="en-US" sz="1400" dirty="0">
                <a:solidFill>
                  <a:schemeClr val="tx1"/>
                </a:solidFill>
                <a:latin typeface="メイリオ" panose="020B0604030504040204" pitchFamily="50" charset="-128"/>
                <a:ea typeface="メイリオ" panose="020B0604030504040204" pitchFamily="50" charset="-128"/>
              </a:rPr>
              <a:t>」ファイルに登録されている児童名が表示されますので、記録を入力したい児童名を選択してください。</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ct val="160000"/>
              </a:lnSpc>
              <a:spcBef>
                <a:spcPts val="1800"/>
              </a:spcBef>
            </a:pPr>
            <a:r>
              <a:rPr lang="ja-JP" altLang="en-US" sz="1400" dirty="0">
                <a:solidFill>
                  <a:schemeClr val="tx1"/>
                </a:solidFill>
                <a:latin typeface="メイリオ" panose="020B0604030504040204" pitchFamily="50" charset="-128"/>
                <a:ea typeface="メイリオ" panose="020B0604030504040204" pitchFamily="50" charset="-128"/>
              </a:rPr>
              <a:t>その他の日付で入力したり、修正したりする際は、該当セルに直接付加修正してください。</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3</a:t>
            </a:fld>
            <a:endParaRPr lang="en-US" dirty="0"/>
          </a:p>
        </p:txBody>
      </p:sp>
      <p:pic>
        <p:nvPicPr>
          <p:cNvPr id="5" name="図 4"/>
          <p:cNvPicPr>
            <a:picLocks noChangeAspect="1"/>
          </p:cNvPicPr>
          <p:nvPr/>
        </p:nvPicPr>
        <p:blipFill>
          <a:blip r:embed="rId2"/>
          <a:stretch>
            <a:fillRect/>
          </a:stretch>
        </p:blipFill>
        <p:spPr>
          <a:xfrm>
            <a:off x="8510013" y="286602"/>
            <a:ext cx="3232951" cy="5838775"/>
          </a:xfrm>
          <a:prstGeom prst="rect">
            <a:avLst/>
          </a:prstGeom>
        </p:spPr>
      </p:pic>
      <p:sp>
        <p:nvSpPr>
          <p:cNvPr id="7" name="角丸四角形 6"/>
          <p:cNvSpPr/>
          <p:nvPr/>
        </p:nvSpPr>
        <p:spPr>
          <a:xfrm>
            <a:off x="8322365" y="286602"/>
            <a:ext cx="795131" cy="60129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422006" y="3857413"/>
            <a:ext cx="967700" cy="143020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8693426" y="3897168"/>
            <a:ext cx="637931" cy="30377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5135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分類項目について</a:t>
            </a:r>
          </a:p>
        </p:txBody>
      </p:sp>
      <p:sp>
        <p:nvSpPr>
          <p:cNvPr id="3" name="コンテンツ プレースホルダー 2"/>
          <p:cNvSpPr>
            <a:spLocks noGrp="1"/>
          </p:cNvSpPr>
          <p:nvPr>
            <p:ph idx="1"/>
          </p:nvPr>
        </p:nvSpPr>
        <p:spPr>
          <a:xfrm>
            <a:off x="743455" y="1993127"/>
            <a:ext cx="3670853" cy="4023360"/>
          </a:xfrm>
        </p:spPr>
        <p:txBody>
          <a:bodyPr>
            <a:normAutofit lnSpcReduction="10000"/>
          </a:bodyPr>
          <a:lstStyle/>
          <a:p>
            <a:pPr>
              <a:lnSpc>
                <a:spcPct val="150000"/>
              </a:lnSpc>
            </a:pPr>
            <a:r>
              <a:rPr kumimoji="1" lang="ja-JP" altLang="en-US" sz="1400" dirty="0">
                <a:solidFill>
                  <a:schemeClr val="tx1"/>
                </a:solidFill>
                <a:latin typeface="メイリオ" panose="020B0604030504040204" pitchFamily="50" charset="-128"/>
                <a:ea typeface="メイリオ" panose="020B0604030504040204" pitchFamily="50" charset="-128"/>
              </a:rPr>
              <a:t>分類</a:t>
            </a:r>
            <a:r>
              <a:rPr kumimoji="1" lang="en-US" altLang="ja-JP" sz="1400" dirty="0">
                <a:solidFill>
                  <a:schemeClr val="tx1"/>
                </a:solidFill>
                <a:latin typeface="メイリオ" panose="020B0604030504040204" pitchFamily="50" charset="-128"/>
                <a:ea typeface="メイリオ" panose="020B0604030504040204" pitchFamily="50" charset="-128"/>
              </a:rPr>
              <a:t>Ⅰ</a:t>
            </a:r>
            <a:r>
              <a:rPr kumimoji="1" lang="ja-JP" altLang="en-US" sz="1400" dirty="0">
                <a:solidFill>
                  <a:schemeClr val="tx1"/>
                </a:solidFill>
                <a:latin typeface="メイリオ" panose="020B0604030504040204" pitchFamily="50" charset="-128"/>
                <a:ea typeface="メイリオ" panose="020B0604030504040204" pitchFamily="50" charset="-128"/>
              </a:rPr>
              <a:t>～</a:t>
            </a:r>
            <a:r>
              <a:rPr kumimoji="1" lang="en-US" altLang="ja-JP" sz="1400" dirty="0">
                <a:solidFill>
                  <a:schemeClr val="tx1"/>
                </a:solidFill>
                <a:latin typeface="メイリオ" panose="020B0604030504040204" pitchFamily="50" charset="-128"/>
                <a:ea typeface="メイリオ" panose="020B0604030504040204" pitchFamily="50" charset="-128"/>
              </a:rPr>
              <a:t>Ⅲ</a:t>
            </a:r>
            <a:r>
              <a:rPr kumimoji="1" lang="ja-JP" altLang="en-US" sz="1400" dirty="0">
                <a:solidFill>
                  <a:schemeClr val="tx1"/>
                </a:solidFill>
                <a:latin typeface="メイリオ" panose="020B0604030504040204" pitchFamily="50" charset="-128"/>
                <a:ea typeface="メイリオ" panose="020B0604030504040204" pitchFamily="50" charset="-128"/>
              </a:rPr>
              <a:t>の項目はすべて選択入力になっています。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400" dirty="0">
                <a:solidFill>
                  <a:schemeClr val="tx1"/>
                </a:solidFill>
                <a:latin typeface="メイリオ" panose="020B0604030504040204" pitchFamily="50" charset="-128"/>
                <a:ea typeface="メイリオ" panose="020B0604030504040204" pitchFamily="50" charset="-128"/>
              </a:rPr>
              <a:t>（シート）のシートに右のような表があり、ここから選択肢を拾って表示をしています。</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400" dirty="0">
                <a:solidFill>
                  <a:schemeClr val="tx1"/>
                </a:solidFill>
                <a:latin typeface="メイリオ" panose="020B0604030504040204" pitchFamily="50" charset="-128"/>
                <a:ea typeface="メイリオ" panose="020B0604030504040204" pitchFamily="50" charset="-128"/>
              </a:rPr>
              <a:t>分類の項目を付加修正したい場合は、この表を付加修正してください。ただし、現状では、四角枠線の範囲内の設定になっていますので、さらに増やしたい場合には事前にご連絡ください。</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400" dirty="0">
                <a:solidFill>
                  <a:schemeClr val="tx1"/>
                </a:solidFill>
                <a:latin typeface="メイリオ" panose="020B0604030504040204" pitchFamily="50" charset="-128"/>
                <a:ea typeface="メイリオ" panose="020B0604030504040204" pitchFamily="50" charset="-128"/>
              </a:rPr>
              <a:t>注：分類</a:t>
            </a:r>
            <a:r>
              <a:rPr lang="en-US" altLang="ja-JP" sz="1400" dirty="0">
                <a:solidFill>
                  <a:schemeClr val="tx1"/>
                </a:solidFill>
                <a:latin typeface="メイリオ" panose="020B0604030504040204" pitchFamily="50" charset="-128"/>
                <a:ea typeface="メイリオ" panose="020B0604030504040204" pitchFamily="50" charset="-128"/>
              </a:rPr>
              <a:t>Ⅰ</a:t>
            </a:r>
            <a:r>
              <a:rPr lang="ja-JP" altLang="en-US" sz="1400" dirty="0">
                <a:solidFill>
                  <a:schemeClr val="tx1"/>
                </a:solidFill>
                <a:latin typeface="メイリオ" panose="020B0604030504040204" pitchFamily="50" charset="-128"/>
                <a:ea typeface="メイリオ" panose="020B0604030504040204" pitchFamily="50" charset="-128"/>
              </a:rPr>
              <a:t>については現状では、項目名も数も変更がすぐにはできません。</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4</a:t>
            </a:fld>
            <a:endParaRPr lang="en-US" dirty="0"/>
          </a:p>
        </p:txBody>
      </p:sp>
      <p:pic>
        <p:nvPicPr>
          <p:cNvPr id="6" name="図 5"/>
          <p:cNvPicPr>
            <a:picLocks noChangeAspect="1"/>
          </p:cNvPicPr>
          <p:nvPr/>
        </p:nvPicPr>
        <p:blipFill>
          <a:blip r:embed="rId2"/>
          <a:stretch>
            <a:fillRect/>
          </a:stretch>
        </p:blipFill>
        <p:spPr>
          <a:xfrm>
            <a:off x="4506746" y="1845734"/>
            <a:ext cx="7414674" cy="4170753"/>
          </a:xfrm>
          <a:prstGeom prst="rect">
            <a:avLst/>
          </a:prstGeom>
        </p:spPr>
      </p:pic>
      <p:sp>
        <p:nvSpPr>
          <p:cNvPr id="7" name="角丸四角形 6"/>
          <p:cNvSpPr/>
          <p:nvPr/>
        </p:nvSpPr>
        <p:spPr>
          <a:xfrm>
            <a:off x="6851373" y="3309940"/>
            <a:ext cx="318053" cy="157348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229060" y="3309940"/>
            <a:ext cx="318053" cy="157348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7606747" y="3309940"/>
            <a:ext cx="3127514" cy="234211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19598367">
            <a:off x="6447262" y="4959351"/>
            <a:ext cx="325769" cy="165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694656" y="5042178"/>
            <a:ext cx="87716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分類</a:t>
            </a:r>
            <a:r>
              <a:rPr kumimoji="1" lang="en-US" altLang="ja-JP" b="1" dirty="0">
                <a:latin typeface="メイリオ" panose="020B0604030504040204" pitchFamily="50" charset="-128"/>
                <a:ea typeface="メイリオ" panose="020B0604030504040204" pitchFamily="50" charset="-128"/>
              </a:rPr>
              <a:t>Ⅰ</a:t>
            </a:r>
            <a:endParaRPr kumimoji="1" lang="ja-JP" altLang="en-US" b="1"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6640334" y="5268594"/>
            <a:ext cx="87716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分類</a:t>
            </a:r>
            <a:r>
              <a:rPr kumimoji="1" lang="en-US" altLang="ja-JP" b="1" dirty="0">
                <a:latin typeface="メイリオ" panose="020B0604030504040204" pitchFamily="50" charset="-128"/>
                <a:ea typeface="メイリオ" panose="020B0604030504040204" pitchFamily="50" charset="-128"/>
              </a:rPr>
              <a:t>Ⅲ</a:t>
            </a:r>
            <a:endParaRPr kumimoji="1" lang="ja-JP" altLang="en-US"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8438352" y="4813113"/>
            <a:ext cx="87716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分類</a:t>
            </a:r>
            <a:r>
              <a:rPr kumimoji="1" lang="en-US" altLang="ja-JP" b="1" dirty="0">
                <a:latin typeface="メイリオ" panose="020B0604030504040204" pitchFamily="50" charset="-128"/>
                <a:ea typeface="メイリオ" panose="020B0604030504040204" pitchFamily="50" charset="-128"/>
              </a:rPr>
              <a:t>Ⅱ</a:t>
            </a:r>
            <a:endParaRPr kumimoji="1" lang="ja-JP" altLang="en-US" b="1" dirty="0">
              <a:latin typeface="メイリオ" panose="020B0604030504040204" pitchFamily="50" charset="-128"/>
              <a:ea typeface="メイリオ" panose="020B0604030504040204" pitchFamily="50" charset="-128"/>
            </a:endParaRPr>
          </a:p>
        </p:txBody>
      </p:sp>
      <p:sp>
        <p:nvSpPr>
          <p:cNvPr id="14" name="右矢印 13"/>
          <p:cNvSpPr/>
          <p:nvPr/>
        </p:nvSpPr>
        <p:spPr>
          <a:xfrm rot="17225031">
            <a:off x="7113517" y="5048296"/>
            <a:ext cx="325769" cy="165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1505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その他の項目について</a:t>
            </a:r>
          </a:p>
        </p:txBody>
      </p:sp>
      <p:sp>
        <p:nvSpPr>
          <p:cNvPr id="3" name="コンテンツ プレースホルダー 2"/>
          <p:cNvSpPr>
            <a:spLocks noGrp="1"/>
          </p:cNvSpPr>
          <p:nvPr>
            <p:ph idx="1"/>
          </p:nvPr>
        </p:nvSpPr>
        <p:spPr>
          <a:xfrm>
            <a:off x="1245704" y="1993127"/>
            <a:ext cx="3445566" cy="1201915"/>
          </a:xfrm>
        </p:spPr>
        <p:txBody>
          <a:bodyPr>
            <a:normAutofit/>
          </a:bodyPr>
          <a:lstStyle/>
          <a:p>
            <a:pPr>
              <a:lnSpc>
                <a:spcPct val="150000"/>
              </a:lnSpc>
            </a:pPr>
            <a:r>
              <a:rPr lang="ja-JP" altLang="en-US" sz="1400" dirty="0">
                <a:solidFill>
                  <a:schemeClr val="tx1"/>
                </a:solidFill>
                <a:latin typeface="メイリオ" panose="020B0604030504040204" pitchFamily="50" charset="-128"/>
                <a:ea typeface="メイリオ" panose="020B0604030504040204" pitchFamily="50" charset="-128"/>
              </a:rPr>
              <a:t>ここは、将来的に事業が増え、記録を共用する際に活用ください。空白でも支障はありません。</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5</a:t>
            </a:fld>
            <a:endParaRPr lang="en-US" dirty="0"/>
          </a:p>
        </p:txBody>
      </p:sp>
      <p:pic>
        <p:nvPicPr>
          <p:cNvPr id="5" name="図 4"/>
          <p:cNvPicPr>
            <a:picLocks noChangeAspect="1"/>
          </p:cNvPicPr>
          <p:nvPr/>
        </p:nvPicPr>
        <p:blipFill>
          <a:blip r:embed="rId2"/>
          <a:stretch>
            <a:fillRect/>
          </a:stretch>
        </p:blipFill>
        <p:spPr>
          <a:xfrm>
            <a:off x="4890052" y="1845054"/>
            <a:ext cx="6896100" cy="3879056"/>
          </a:xfrm>
          <a:prstGeom prst="rect">
            <a:avLst/>
          </a:prstGeom>
        </p:spPr>
      </p:pic>
      <p:sp>
        <p:nvSpPr>
          <p:cNvPr id="15" name="正方形/長方形 14"/>
          <p:cNvSpPr/>
          <p:nvPr/>
        </p:nvSpPr>
        <p:spPr>
          <a:xfrm>
            <a:off x="137708" y="1993127"/>
            <a:ext cx="1107996"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rPr>
              <a:t>〇</a:t>
            </a:r>
            <a:r>
              <a:rPr kumimoji="1" lang="ja-JP" altLang="en-US" dirty="0">
                <a:latin typeface="メイリオ" panose="020B0604030504040204" pitchFamily="50" charset="-128"/>
                <a:ea typeface="メイリオ" panose="020B0604030504040204" pitchFamily="50" charset="-128"/>
              </a:rPr>
              <a:t>事業：</a:t>
            </a:r>
            <a:endParaRPr lang="ja-JP" altLang="en-US" dirty="0"/>
          </a:p>
        </p:txBody>
      </p:sp>
      <p:sp>
        <p:nvSpPr>
          <p:cNvPr id="16" name="正方形/長方形 15"/>
          <p:cNvSpPr/>
          <p:nvPr/>
        </p:nvSpPr>
        <p:spPr>
          <a:xfrm>
            <a:off x="137708" y="3301058"/>
            <a:ext cx="1107996" cy="369332"/>
          </a:xfrm>
          <a:prstGeom prst="rect">
            <a:avLst/>
          </a:prstGeom>
        </p:spPr>
        <p:txBody>
          <a:bodyPr wrap="none">
            <a:spAutoFit/>
          </a:bodyPr>
          <a:lstStyle/>
          <a:p>
            <a:r>
              <a:rPr kumimoji="1" lang="ja-JP" altLang="en-US" dirty="0">
                <a:latin typeface="メイリオ" panose="020B0604030504040204" pitchFamily="50" charset="-128"/>
                <a:ea typeface="メイリオ" panose="020B0604030504040204" pitchFamily="50" charset="-128"/>
              </a:rPr>
              <a:t>〇特記：</a:t>
            </a:r>
            <a:endParaRPr kumimoji="1" lang="en-US" altLang="ja-JP"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137708" y="4723032"/>
            <a:ext cx="1107996" cy="369332"/>
          </a:xfrm>
          <a:prstGeom prst="rect">
            <a:avLst/>
          </a:prstGeom>
        </p:spPr>
        <p:txBody>
          <a:bodyPr wrap="none">
            <a:spAutoFit/>
          </a:bodyPr>
          <a:lstStyle/>
          <a:p>
            <a:r>
              <a:rPr kumimoji="1" lang="ja-JP" altLang="en-US" dirty="0">
                <a:latin typeface="メイリオ" panose="020B0604030504040204" pitchFamily="50" charset="-128"/>
                <a:ea typeface="メイリオ" panose="020B0604030504040204" pitchFamily="50" charset="-128"/>
              </a:rPr>
              <a:t>〇記録：</a:t>
            </a:r>
          </a:p>
        </p:txBody>
      </p:sp>
      <p:sp>
        <p:nvSpPr>
          <p:cNvPr id="18" name="正方形/長方形 17"/>
          <p:cNvSpPr/>
          <p:nvPr/>
        </p:nvSpPr>
        <p:spPr>
          <a:xfrm>
            <a:off x="1245704" y="3316419"/>
            <a:ext cx="3445566" cy="1034899"/>
          </a:xfrm>
          <a:prstGeom prst="rect">
            <a:avLst/>
          </a:prstGeom>
        </p:spPr>
        <p:txBody>
          <a:bodyPr wrap="square">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業務日誌に、内容を記録する必要があると判断された場合に</a:t>
            </a:r>
            <a:r>
              <a:rPr lang="ja-JP" altLang="en-US" sz="1400" dirty="0" err="1">
                <a:latin typeface="メイリオ" panose="020B0604030504040204" pitchFamily="50" charset="-128"/>
                <a:ea typeface="メイリオ" panose="020B0604030504040204" pitchFamily="50" charset="-128"/>
              </a:rPr>
              <a:t>〇</a:t>
            </a:r>
            <a:r>
              <a:rPr lang="ja-JP" altLang="en-US" sz="1400" dirty="0">
                <a:latin typeface="メイリオ" panose="020B0604030504040204" pitchFamily="50" charset="-128"/>
                <a:ea typeface="メイリオ" panose="020B0604030504040204" pitchFamily="50" charset="-128"/>
              </a:rPr>
              <a:t>印をつけます。判断の基準はみなさんで協議ください。</a:t>
            </a:r>
            <a:endParaRPr lang="en-US" altLang="ja-JP" sz="1400" dirty="0">
              <a:latin typeface="メイリオ" panose="020B0604030504040204" pitchFamily="50" charset="-128"/>
              <a:ea typeface="メイリオ" panose="020B0604030504040204" pitchFamily="50" charset="-128"/>
            </a:endParaRPr>
          </a:p>
        </p:txBody>
      </p:sp>
      <p:sp>
        <p:nvSpPr>
          <p:cNvPr id="19" name="正方形/長方形 18"/>
          <p:cNvSpPr/>
          <p:nvPr/>
        </p:nvSpPr>
        <p:spPr>
          <a:xfrm>
            <a:off x="1245704" y="4723032"/>
            <a:ext cx="3445566" cy="1034899"/>
          </a:xfrm>
          <a:prstGeom prst="rect">
            <a:avLst/>
          </a:prstGeom>
        </p:spPr>
        <p:txBody>
          <a:bodyPr wrap="square">
            <a:spAutoFit/>
          </a:bodyPr>
          <a:lstStyle/>
          <a:p>
            <a:pPr>
              <a:lnSpc>
                <a:spcPct val="150000"/>
              </a:lnSpc>
            </a:pPr>
            <a:r>
              <a:rPr lang="ja-JP" altLang="en-US" sz="1400" dirty="0">
                <a:latin typeface="メイリオ" panose="020B0604030504040204" pitchFamily="50" charset="-128"/>
                <a:ea typeface="メイリオ" panose="020B0604030504040204" pitchFamily="50" charset="-128"/>
              </a:rPr>
              <a:t>記録者名を選択入力ください。入力者名を付加修正する際は、（シート）シートの表で書き換えをしてください。</a:t>
            </a:r>
            <a:endParaRPr lang="en-US" altLang="ja-JP" sz="1400" dirty="0">
              <a:latin typeface="メイリオ" panose="020B0604030504040204" pitchFamily="50" charset="-128"/>
              <a:ea typeface="メイリオ" panose="020B0604030504040204" pitchFamily="50" charset="-128"/>
            </a:endParaRPr>
          </a:p>
        </p:txBody>
      </p:sp>
      <p:sp>
        <p:nvSpPr>
          <p:cNvPr id="11" name="角丸四角形 10"/>
          <p:cNvSpPr/>
          <p:nvPr/>
        </p:nvSpPr>
        <p:spPr>
          <a:xfrm>
            <a:off x="9413875" y="3021490"/>
            <a:ext cx="123826" cy="23606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9582150" y="3021490"/>
            <a:ext cx="123826" cy="23606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9750424" y="3021490"/>
            <a:ext cx="257175" cy="23606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020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「特記」ボタン</a:t>
            </a:r>
          </a:p>
        </p:txBody>
      </p:sp>
      <p:sp>
        <p:nvSpPr>
          <p:cNvPr id="3" name="コンテンツ プレースホルダー 2"/>
          <p:cNvSpPr>
            <a:spLocks noGrp="1"/>
          </p:cNvSpPr>
          <p:nvPr>
            <p:ph idx="1"/>
          </p:nvPr>
        </p:nvSpPr>
        <p:spPr>
          <a:xfrm>
            <a:off x="1245704" y="1993127"/>
            <a:ext cx="7010400" cy="4124745"/>
          </a:xfrm>
        </p:spPr>
        <p:txBody>
          <a:bodyPr>
            <a:noAutofit/>
          </a:bodyPr>
          <a:lstStyle/>
          <a:p>
            <a:pPr marL="0" indent="0">
              <a:lnSpc>
                <a:spcPct val="250000"/>
              </a:lnSpc>
              <a:buNone/>
            </a:pPr>
            <a:r>
              <a:rPr lang="ja-JP" altLang="en-US" sz="1400" dirty="0">
                <a:solidFill>
                  <a:schemeClr val="tx1"/>
                </a:solidFill>
                <a:latin typeface="メイリオ" panose="020B0604030504040204" pitchFamily="50" charset="-128"/>
                <a:ea typeface="メイリオ" panose="020B0604030504040204" pitchFamily="50" charset="-128"/>
              </a:rPr>
              <a:t>特記ボタンは、その日（もしくは前日など）の入力を終え、</a:t>
            </a:r>
            <a:r>
              <a:rPr lang="ja-JP" altLang="en-US" sz="1400" b="1" dirty="0">
                <a:solidFill>
                  <a:srgbClr val="0000FF"/>
                </a:solidFill>
                <a:latin typeface="メイリオ" panose="020B0604030504040204" pitchFamily="50" charset="-128"/>
                <a:ea typeface="メイリオ" panose="020B0604030504040204" pitchFamily="50" charset="-128"/>
              </a:rPr>
              <a:t>業務日誌（日誌シート参照）を作成する際に使用</a:t>
            </a:r>
            <a:r>
              <a:rPr lang="ja-JP" altLang="en-US" sz="1400" dirty="0">
                <a:solidFill>
                  <a:schemeClr val="tx1"/>
                </a:solidFill>
                <a:latin typeface="メイリオ" panose="020B0604030504040204" pitchFamily="50" charset="-128"/>
                <a:ea typeface="メイリオ" panose="020B0604030504040204" pitchFamily="50" charset="-128"/>
              </a:rPr>
              <a:t>します。</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250000"/>
              </a:lnSpc>
              <a:buNone/>
            </a:pP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メインフォーム</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で「特記」ボタンをクリックすると、右図のようなフォームに変わります。次に、作成したい業務日誌の日付を設定して（デフォルト＝基準設定では、当日の日付を表示します）、「特記」ボタンをクリックすれば、（記録）シートで特記欄に</a:t>
            </a:r>
            <a:r>
              <a:rPr lang="ja-JP" altLang="en-US" sz="1400" dirty="0" err="1">
                <a:solidFill>
                  <a:schemeClr val="tx1"/>
                </a:solidFill>
                <a:latin typeface="メイリオ" panose="020B0604030504040204" pitchFamily="50" charset="-128"/>
                <a:ea typeface="メイリオ" panose="020B0604030504040204" pitchFamily="50" charset="-128"/>
              </a:rPr>
              <a:t>〇</a:t>
            </a:r>
            <a:r>
              <a:rPr lang="ja-JP" altLang="en-US" sz="1400" dirty="0">
                <a:solidFill>
                  <a:schemeClr val="tx1"/>
                </a:solidFill>
                <a:latin typeface="メイリオ" panose="020B0604030504040204" pitchFamily="50" charset="-128"/>
                <a:ea typeface="メイリオ" panose="020B0604030504040204" pitchFamily="50" charset="-128"/>
              </a:rPr>
              <a:t>印をつけた記録のインデックスだけが、業務日誌に転記されます。</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250000"/>
              </a:lnSpc>
              <a:buNone/>
            </a:pPr>
            <a:r>
              <a:rPr lang="ja-JP" altLang="en-US" sz="1400" dirty="0">
                <a:solidFill>
                  <a:schemeClr val="tx1"/>
                </a:solidFill>
                <a:latin typeface="メイリオ" panose="020B0604030504040204" pitchFamily="50" charset="-128"/>
                <a:ea typeface="メイリオ" panose="020B0604030504040204" pitchFamily="50" charset="-128"/>
              </a:rPr>
              <a:t>　☞　業務日誌の記入や印刷については次ページを参照</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6</a:t>
            </a:fld>
            <a:endParaRPr lang="en-US" dirty="0"/>
          </a:p>
        </p:txBody>
      </p:sp>
      <p:pic>
        <p:nvPicPr>
          <p:cNvPr id="6" name="図 5"/>
          <p:cNvPicPr>
            <a:picLocks noChangeAspect="1"/>
          </p:cNvPicPr>
          <p:nvPr/>
        </p:nvPicPr>
        <p:blipFill>
          <a:blip r:embed="rId2"/>
          <a:stretch>
            <a:fillRect/>
          </a:stretch>
        </p:blipFill>
        <p:spPr>
          <a:xfrm>
            <a:off x="8887750" y="286603"/>
            <a:ext cx="3066815" cy="5831269"/>
          </a:xfrm>
          <a:prstGeom prst="rect">
            <a:avLst/>
          </a:prstGeom>
        </p:spPr>
      </p:pic>
      <p:sp>
        <p:nvSpPr>
          <p:cNvPr id="12" name="角丸四角形 11"/>
          <p:cNvSpPr/>
          <p:nvPr/>
        </p:nvSpPr>
        <p:spPr>
          <a:xfrm>
            <a:off x="8887750" y="159026"/>
            <a:ext cx="2324733" cy="82163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207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業務日誌の作成について</a:t>
            </a:r>
          </a:p>
        </p:txBody>
      </p:sp>
      <p:sp>
        <p:nvSpPr>
          <p:cNvPr id="3" name="コンテンツ プレースホルダー 2"/>
          <p:cNvSpPr>
            <a:spLocks noGrp="1"/>
          </p:cNvSpPr>
          <p:nvPr>
            <p:ph idx="1"/>
          </p:nvPr>
        </p:nvSpPr>
        <p:spPr>
          <a:xfrm>
            <a:off x="1245704" y="1993127"/>
            <a:ext cx="6107596" cy="3917343"/>
          </a:xfrm>
        </p:spPr>
        <p:txBody>
          <a:bodyPr>
            <a:normAutofit fontScale="92500" lnSpcReduction="10000"/>
          </a:bodyPr>
          <a:lstStyle/>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前ページで解説した、特記の記録転記が済んだら、（日誌）シートをクリックして業務日誌を作成します。</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特記の内容はすでに表示されているはずですから、その他の内容について、必要事項を入力してください。</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おやつ　</a:t>
            </a:r>
            <a:r>
              <a:rPr lang="ja-JP" altLang="en-US" sz="1400" b="1" u="sng" dirty="0">
                <a:solidFill>
                  <a:schemeClr val="tx1"/>
                </a:solidFill>
                <a:latin typeface="メイリオ" panose="020B0604030504040204" pitchFamily="50" charset="-128"/>
                <a:ea typeface="メイリオ" panose="020B0604030504040204" pitchFamily="50" charset="-128"/>
              </a:rPr>
              <a:t>送迎</a:t>
            </a:r>
            <a:r>
              <a:rPr lang="ja-JP" altLang="en-US" sz="1400" dirty="0">
                <a:solidFill>
                  <a:schemeClr val="tx1"/>
                </a:solidFill>
                <a:latin typeface="メイリオ" panose="020B0604030504040204" pitchFamily="50" charset="-128"/>
                <a:ea typeface="メイリオ" panose="020B0604030504040204" pitchFamily="50" charset="-128"/>
              </a:rPr>
              <a:t>　</a:t>
            </a:r>
            <a:r>
              <a:rPr lang="ja-JP" altLang="en-US" sz="1400" b="1" u="sng" dirty="0">
                <a:solidFill>
                  <a:schemeClr val="tx1"/>
                </a:solidFill>
                <a:latin typeface="メイリオ" panose="020B0604030504040204" pitchFamily="50" charset="-128"/>
                <a:ea typeface="メイリオ" panose="020B0604030504040204" pitchFamily="50" charset="-128"/>
              </a:rPr>
              <a:t>利用児童名</a:t>
            </a:r>
            <a:r>
              <a:rPr lang="ja-JP" altLang="en-US" sz="1400" dirty="0">
                <a:solidFill>
                  <a:schemeClr val="tx1"/>
                </a:solidFill>
                <a:latin typeface="メイリオ" panose="020B0604030504040204" pitchFamily="50" charset="-128"/>
                <a:ea typeface="メイリオ" panose="020B0604030504040204" pitchFamily="50" charset="-128"/>
              </a:rPr>
              <a:t>　</a:t>
            </a:r>
            <a:r>
              <a:rPr lang="ja-JP" altLang="en-US" sz="1400" b="1" u="sng" dirty="0">
                <a:solidFill>
                  <a:schemeClr val="tx1"/>
                </a:solidFill>
                <a:latin typeface="メイリオ" panose="020B0604030504040204" pitchFamily="50" charset="-128"/>
                <a:ea typeface="メイリオ" panose="020B0604030504040204" pitchFamily="50" charset="-128"/>
              </a:rPr>
              <a:t>勤務者</a:t>
            </a:r>
            <a:r>
              <a:rPr lang="ja-JP" altLang="en-US" sz="1400" dirty="0">
                <a:solidFill>
                  <a:schemeClr val="tx1"/>
                </a:solidFill>
                <a:latin typeface="メイリオ" panose="020B0604030504040204" pitchFamily="50" charset="-128"/>
                <a:ea typeface="メイリオ" panose="020B0604030504040204" pitchFamily="50" charset="-128"/>
              </a:rPr>
              <a:t>　</a:t>
            </a:r>
            <a:r>
              <a:rPr lang="ja-JP" altLang="en-US" sz="1400" b="1" u="sng" dirty="0">
                <a:solidFill>
                  <a:schemeClr val="tx1"/>
                </a:solidFill>
                <a:latin typeface="メイリオ" panose="020B0604030504040204" pitchFamily="50" charset="-128"/>
                <a:ea typeface="メイリオ" panose="020B0604030504040204" pitchFamily="50" charset="-128"/>
              </a:rPr>
              <a:t>送迎者</a:t>
            </a:r>
            <a:r>
              <a:rPr lang="ja-JP" altLang="en-US" sz="1400" dirty="0">
                <a:solidFill>
                  <a:schemeClr val="tx1"/>
                </a:solidFill>
                <a:latin typeface="メイリオ" panose="020B0604030504040204" pitchFamily="50" charset="-128"/>
                <a:ea typeface="メイリオ" panose="020B0604030504040204" pitchFamily="50" charset="-128"/>
              </a:rPr>
              <a:t>、については選択リストが使用できるようになっています。</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必要事項の入力が済んだら、保存・印刷ボタンをクリックします。日誌データを業務日誌フォルダの４月のフォルダに名前を付けて自動保存します。</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このボタンをクリックすると、「個人記録</a:t>
            </a:r>
            <a:r>
              <a:rPr lang="en-US" altLang="ja-JP" sz="1400" dirty="0">
                <a:solidFill>
                  <a:schemeClr val="tx1"/>
                </a:solidFill>
                <a:latin typeface="メイリオ" panose="020B0604030504040204" pitchFamily="50" charset="-128"/>
                <a:ea typeface="メイリオ" panose="020B0604030504040204" pitchFamily="50" charset="-128"/>
              </a:rPr>
              <a:t>.</a:t>
            </a:r>
            <a:r>
              <a:rPr lang="en-US" altLang="ja-JP" sz="1400" dirty="0" err="1">
                <a:solidFill>
                  <a:schemeClr val="tx1"/>
                </a:solidFill>
                <a:latin typeface="メイリオ" panose="020B0604030504040204" pitchFamily="50" charset="-128"/>
                <a:ea typeface="メイリオ" panose="020B0604030504040204" pitchFamily="50" charset="-128"/>
              </a:rPr>
              <a:t>xls</a:t>
            </a:r>
            <a:r>
              <a:rPr lang="ja-JP" altLang="en-US" sz="1400" dirty="0">
                <a:solidFill>
                  <a:schemeClr val="tx1"/>
                </a:solidFill>
                <a:latin typeface="メイリオ" panose="020B0604030504040204" pitchFamily="50" charset="-128"/>
                <a:ea typeface="メイリオ" panose="020B0604030504040204" pitchFamily="50" charset="-128"/>
              </a:rPr>
              <a:t>」ﾌｧｲﾙは業務日誌ファイルを書き換えせずに閉じてしまいます。なお、（記録）シートに入力した個人の記録は、「安心してください！保存されています！」</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7</a:t>
            </a:fld>
            <a:endParaRPr lang="en-US" dirty="0"/>
          </a:p>
        </p:txBody>
      </p:sp>
      <p:pic>
        <p:nvPicPr>
          <p:cNvPr id="8" name="図 7"/>
          <p:cNvPicPr>
            <a:picLocks noChangeAspect="1"/>
          </p:cNvPicPr>
          <p:nvPr/>
        </p:nvPicPr>
        <p:blipFill>
          <a:blip r:embed="rId2"/>
          <a:stretch>
            <a:fillRect/>
          </a:stretch>
        </p:blipFill>
        <p:spPr>
          <a:xfrm>
            <a:off x="7926070" y="2122998"/>
            <a:ext cx="3637280" cy="3657600"/>
          </a:xfrm>
          <a:prstGeom prst="rect">
            <a:avLst/>
          </a:prstGeom>
        </p:spPr>
      </p:pic>
      <p:sp>
        <p:nvSpPr>
          <p:cNvPr id="6" name="角丸四角形 5"/>
          <p:cNvSpPr/>
          <p:nvPr/>
        </p:nvSpPr>
        <p:spPr>
          <a:xfrm>
            <a:off x="10616665" y="3137836"/>
            <a:ext cx="846075" cy="43202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35501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「印刷」ボタン</a:t>
            </a:r>
          </a:p>
        </p:txBody>
      </p:sp>
      <p:sp>
        <p:nvSpPr>
          <p:cNvPr id="3" name="コンテンツ プレースホルダー 2"/>
          <p:cNvSpPr>
            <a:spLocks noGrp="1"/>
          </p:cNvSpPr>
          <p:nvPr>
            <p:ph idx="1"/>
          </p:nvPr>
        </p:nvSpPr>
        <p:spPr>
          <a:xfrm>
            <a:off x="1245704" y="1993127"/>
            <a:ext cx="6107596" cy="3917343"/>
          </a:xfrm>
        </p:spPr>
        <p:txBody>
          <a:bodyPr>
            <a:normAutofit/>
          </a:bodyPr>
          <a:lstStyle/>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（記録）シートの</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メインフォーム</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で「印刷」ボタンをクリックすると右図のような</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選択印刷フォーム</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が表示されます。</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これは、</a:t>
            </a:r>
            <a:r>
              <a:rPr lang="ja-JP" altLang="en-US" sz="1400" b="1" u="sng" dirty="0">
                <a:solidFill>
                  <a:schemeClr val="tx1"/>
                </a:solidFill>
                <a:latin typeface="メイリオ" panose="020B0604030504040204" pitchFamily="50" charset="-128"/>
                <a:ea typeface="メイリオ" panose="020B0604030504040204" pitchFamily="50" charset="-128"/>
              </a:rPr>
              <a:t>期間</a:t>
            </a:r>
            <a:r>
              <a:rPr lang="ja-JP" altLang="en-US" sz="1400" dirty="0">
                <a:solidFill>
                  <a:schemeClr val="tx1"/>
                </a:solidFill>
                <a:latin typeface="メイリオ" panose="020B0604030504040204" pitchFamily="50" charset="-128"/>
                <a:ea typeface="メイリオ" panose="020B0604030504040204" pitchFamily="50" charset="-128"/>
              </a:rPr>
              <a:t>　</a:t>
            </a:r>
            <a:r>
              <a:rPr lang="ja-JP" altLang="en-US" sz="1400" b="1" u="sng" dirty="0">
                <a:solidFill>
                  <a:schemeClr val="tx1"/>
                </a:solidFill>
                <a:latin typeface="メイリオ" panose="020B0604030504040204" pitchFamily="50" charset="-128"/>
                <a:ea typeface="メイリオ" panose="020B0604030504040204" pitchFamily="50" charset="-128"/>
              </a:rPr>
              <a:t>利用者</a:t>
            </a:r>
            <a:r>
              <a:rPr lang="ja-JP" altLang="en-US" sz="1400" dirty="0">
                <a:solidFill>
                  <a:schemeClr val="tx1"/>
                </a:solidFill>
                <a:latin typeface="メイリオ" panose="020B0604030504040204" pitchFamily="50" charset="-128"/>
                <a:ea typeface="メイリオ" panose="020B0604030504040204" pitchFamily="50" charset="-128"/>
              </a:rPr>
              <a:t>　</a:t>
            </a:r>
            <a:r>
              <a:rPr lang="ja-JP" altLang="en-US" sz="1400" b="1" u="sng" dirty="0">
                <a:solidFill>
                  <a:schemeClr val="tx1"/>
                </a:solidFill>
                <a:latin typeface="メイリオ" panose="020B0604030504040204" pitchFamily="50" charset="-128"/>
                <a:ea typeface="メイリオ" panose="020B0604030504040204" pitchFamily="50" charset="-128"/>
              </a:rPr>
              <a:t>記録者</a:t>
            </a:r>
            <a:r>
              <a:rPr lang="ja-JP" altLang="en-US" sz="1400" dirty="0">
                <a:solidFill>
                  <a:schemeClr val="tx1"/>
                </a:solidFill>
                <a:latin typeface="メイリオ" panose="020B0604030504040204" pitchFamily="50" charset="-128"/>
                <a:ea typeface="メイリオ" panose="020B0604030504040204" pitchFamily="50" charset="-128"/>
              </a:rPr>
              <a:t>　</a:t>
            </a:r>
            <a:r>
              <a:rPr lang="ja-JP" altLang="en-US" sz="1400" b="1" u="sng" dirty="0">
                <a:solidFill>
                  <a:schemeClr val="tx1"/>
                </a:solidFill>
                <a:latin typeface="メイリオ" panose="020B0604030504040204" pitchFamily="50" charset="-128"/>
                <a:ea typeface="メイリオ" panose="020B0604030504040204" pitchFamily="50" charset="-128"/>
              </a:rPr>
              <a:t>事業</a:t>
            </a:r>
            <a:r>
              <a:rPr lang="ja-JP" altLang="en-US" sz="1400" dirty="0">
                <a:solidFill>
                  <a:schemeClr val="tx1"/>
                </a:solidFill>
                <a:latin typeface="メイリオ" panose="020B0604030504040204" pitchFamily="50" charset="-128"/>
                <a:ea typeface="メイリオ" panose="020B0604030504040204" pitchFamily="50" charset="-128"/>
              </a:rPr>
              <a:t>　のそれぞれの項目でしぼりをかけてデータを検索し、記録を印刷するフォームです。</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ケース検討会や個別支援会議、自分が入力した記録の見直し、各種報告のための資料準備等に活用ください。</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印刷については、右図の（印刷）シートの書式になります。書式を作り替えたい場合はどうぞご連絡ください。</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8</a:t>
            </a:fld>
            <a:endParaRPr lang="en-US" dirty="0"/>
          </a:p>
        </p:txBody>
      </p:sp>
      <p:pic>
        <p:nvPicPr>
          <p:cNvPr id="5" name="図 4"/>
          <p:cNvPicPr>
            <a:picLocks noChangeAspect="1"/>
          </p:cNvPicPr>
          <p:nvPr/>
        </p:nvPicPr>
        <p:blipFill>
          <a:blip r:embed="rId3"/>
          <a:stretch>
            <a:fillRect/>
          </a:stretch>
        </p:blipFill>
        <p:spPr>
          <a:xfrm>
            <a:off x="7955521" y="4110654"/>
            <a:ext cx="3768573" cy="2119822"/>
          </a:xfrm>
          <a:prstGeom prst="rect">
            <a:avLst/>
          </a:prstGeom>
        </p:spPr>
      </p:pic>
      <p:pic>
        <p:nvPicPr>
          <p:cNvPr id="6" name="図 5"/>
          <p:cNvPicPr>
            <a:picLocks noChangeAspect="1"/>
          </p:cNvPicPr>
          <p:nvPr/>
        </p:nvPicPr>
        <p:blipFill>
          <a:blip r:embed="rId4"/>
          <a:stretch>
            <a:fillRect/>
          </a:stretch>
        </p:blipFill>
        <p:spPr>
          <a:xfrm>
            <a:off x="8877300" y="168909"/>
            <a:ext cx="2846794" cy="3824051"/>
          </a:xfrm>
          <a:prstGeom prst="rect">
            <a:avLst/>
          </a:prstGeom>
        </p:spPr>
      </p:pic>
      <p:sp>
        <p:nvSpPr>
          <p:cNvPr id="8" name="角丸四角形 7"/>
          <p:cNvSpPr/>
          <p:nvPr/>
        </p:nvSpPr>
        <p:spPr>
          <a:xfrm>
            <a:off x="8778237" y="159284"/>
            <a:ext cx="3013232" cy="110162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1155680" y="354535"/>
            <a:ext cx="412806" cy="25827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8169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「個別計画」ボタン</a:t>
            </a:r>
          </a:p>
        </p:txBody>
      </p:sp>
      <p:sp>
        <p:nvSpPr>
          <p:cNvPr id="3" name="コンテンツ プレースホルダー 2"/>
          <p:cNvSpPr>
            <a:spLocks noGrp="1"/>
          </p:cNvSpPr>
          <p:nvPr>
            <p:ph idx="1"/>
          </p:nvPr>
        </p:nvSpPr>
        <p:spPr>
          <a:xfrm>
            <a:off x="1097280" y="1993127"/>
            <a:ext cx="6256020" cy="3917343"/>
          </a:xfrm>
        </p:spPr>
        <p:txBody>
          <a:bodyPr>
            <a:normAutofit fontScale="92500" lnSpcReduction="10000"/>
          </a:bodyPr>
          <a:lstStyle/>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利用児童の記録を入力する際、その子のサービス等利用計画や個別支援計画がどのような内容なのかを確認する作業はたいへん重要だと考えます。</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b="1" dirty="0">
                <a:solidFill>
                  <a:srgbClr val="0000FF"/>
                </a:solidFill>
                <a:latin typeface="メイリオ" panose="020B0604030504040204" pitchFamily="50" charset="-128"/>
                <a:ea typeface="メイリオ" panose="020B0604030504040204" pitchFamily="50" charset="-128"/>
              </a:rPr>
              <a:t>そこで、サンクスシェアでは、入力時にその場でこれら計画を参照できるシステムを導入しています。</a:t>
            </a:r>
            <a:endParaRPr lang="en-US" altLang="ja-JP" sz="1400" b="1" dirty="0">
              <a:solidFill>
                <a:srgbClr val="0000FF"/>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まず、横長の小窓の児童名リストから児童名を選択後、「個別計画」ボタンをクリックすれば、その子の計画が保存されているフォルダが開いて表示されます。必要なファイルを参照して、より質の高い記録の作成にお役立てください。</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chemeClr val="tx1"/>
                </a:solidFill>
                <a:latin typeface="メイリオ" panose="020B0604030504040204" pitchFamily="50" charset="-128"/>
                <a:ea typeface="メイリオ" panose="020B0604030504040204" pitchFamily="50" charset="-128"/>
              </a:rPr>
              <a:t>なお、各児童のサービス等利用計画や個別支援計画等は、該当フォルダに事前保存しておいてください。（今回は、小山さん、上原さんのみ田中が作成しています）</a:t>
            </a:r>
            <a:endParaRPr lang="en-US" altLang="ja-JP" sz="1400" dirty="0">
              <a:solidFill>
                <a:schemeClr val="tx1"/>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1400" dirty="0">
                <a:solidFill>
                  <a:srgbClr val="FF0000"/>
                </a:solidFill>
                <a:latin typeface="メイリオ" panose="020B0604030504040204" pitchFamily="50" charset="-128"/>
                <a:ea typeface="メイリオ" panose="020B0604030504040204" pitchFamily="50" charset="-128"/>
              </a:rPr>
              <a:t>注：作成のフォルダ名は、「デイ登録者一覧</a:t>
            </a:r>
            <a:r>
              <a:rPr lang="en-US" altLang="ja-JP" sz="1400" dirty="0">
                <a:solidFill>
                  <a:srgbClr val="FF0000"/>
                </a:solidFill>
                <a:latin typeface="メイリオ" panose="020B0604030504040204" pitchFamily="50" charset="-128"/>
                <a:ea typeface="メイリオ" panose="020B0604030504040204" pitchFamily="50" charset="-128"/>
              </a:rPr>
              <a:t>.</a:t>
            </a:r>
            <a:r>
              <a:rPr lang="en-US" altLang="ja-JP" sz="1400" dirty="0" err="1">
                <a:solidFill>
                  <a:srgbClr val="FF0000"/>
                </a:solidFill>
                <a:latin typeface="メイリオ" panose="020B0604030504040204" pitchFamily="50" charset="-128"/>
                <a:ea typeface="メイリオ" panose="020B0604030504040204" pitchFamily="50" charset="-128"/>
              </a:rPr>
              <a:t>xls</a:t>
            </a:r>
            <a:r>
              <a:rPr lang="ja-JP" altLang="en-US" sz="1400" dirty="0">
                <a:solidFill>
                  <a:srgbClr val="FF0000"/>
                </a:solidFill>
                <a:latin typeface="メイリオ" panose="020B0604030504040204" pitchFamily="50" charset="-128"/>
                <a:ea typeface="メイリオ" panose="020B0604030504040204" pitchFamily="50" charset="-128"/>
              </a:rPr>
              <a:t>」の登録者名と完全一致させておく必要があります）</a:t>
            </a:r>
            <a:endParaRPr lang="en-US" altLang="ja-JP" sz="1400" dirty="0">
              <a:solidFill>
                <a:srgbClr val="FF0000"/>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6113E31D-E2AB-40D1-8B51-AFA5AFEF393A}" type="slidenum">
              <a:rPr lang="en-US" smtClean="0"/>
              <a:t>9</a:t>
            </a:fld>
            <a:endParaRPr lang="en-US" dirty="0"/>
          </a:p>
        </p:txBody>
      </p:sp>
      <p:pic>
        <p:nvPicPr>
          <p:cNvPr id="7" name="図 6"/>
          <p:cNvPicPr>
            <a:picLocks noChangeAspect="1"/>
          </p:cNvPicPr>
          <p:nvPr/>
        </p:nvPicPr>
        <p:blipFill>
          <a:blip r:embed="rId3"/>
          <a:stretch>
            <a:fillRect/>
          </a:stretch>
        </p:blipFill>
        <p:spPr>
          <a:xfrm>
            <a:off x="7688079" y="527902"/>
            <a:ext cx="3967952" cy="5623867"/>
          </a:xfrm>
          <a:prstGeom prst="rect">
            <a:avLst/>
          </a:prstGeom>
        </p:spPr>
      </p:pic>
      <p:sp>
        <p:nvSpPr>
          <p:cNvPr id="6" name="角丸四角形 5"/>
          <p:cNvSpPr/>
          <p:nvPr/>
        </p:nvSpPr>
        <p:spPr>
          <a:xfrm>
            <a:off x="8825980" y="654518"/>
            <a:ext cx="1482677" cy="43313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7962355"/>
      </p:ext>
    </p:extLst>
  </p:cSld>
  <p:clrMapOvr>
    <a:masterClrMapping/>
  </p:clrMapOvr>
</p:sld>
</file>

<file path=ppt/theme/theme1.xml><?xml version="1.0" encoding="utf-8"?>
<a:theme xmlns:a="http://schemas.openxmlformats.org/drawingml/2006/main" name="レトロスペクト">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821</TotalTime>
  <Words>992</Words>
  <Application>Microsoft Office PowerPoint</Application>
  <PresentationFormat>ワイド画面</PresentationFormat>
  <Paragraphs>86</Paragraphs>
  <Slides>12</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ＭＳ Ｐゴシック</vt:lpstr>
      <vt:lpstr>メイリオ</vt:lpstr>
      <vt:lpstr>游ゴシック</vt:lpstr>
      <vt:lpstr>Calibri</vt:lpstr>
      <vt:lpstr>Calibri Light</vt:lpstr>
      <vt:lpstr>レトロスペクト</vt:lpstr>
      <vt:lpstr>個人記録File 利用マニュアル</vt:lpstr>
      <vt:lpstr>はじめに</vt:lpstr>
      <vt:lpstr>「入力」ボタン</vt:lpstr>
      <vt:lpstr>分類項目について</vt:lpstr>
      <vt:lpstr>その他の項目について</vt:lpstr>
      <vt:lpstr>「特記」ボタン</vt:lpstr>
      <vt:lpstr>業務日誌の作成について</vt:lpstr>
      <vt:lpstr>「印刷」ボタン</vt:lpstr>
      <vt:lpstr>「個別計画」ボタン</vt:lpstr>
      <vt:lpstr>「個人」ボタン</vt:lpstr>
      <vt:lpstr>（シート）のシートについて</vt:lpstr>
      <vt:lpstr>（分析）シートについて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叶システム 運用マニュアル</dc:title>
  <dc:creator>田中聡</dc:creator>
  <cp:lastModifiedBy>田中聡</cp:lastModifiedBy>
  <cp:revision>93</cp:revision>
  <cp:lastPrinted>2016-04-02T20:16:17Z</cp:lastPrinted>
  <dcterms:created xsi:type="dcterms:W3CDTF">2016-03-31T03:29:26Z</dcterms:created>
  <dcterms:modified xsi:type="dcterms:W3CDTF">2016-04-27T23:41:15Z</dcterms:modified>
</cp:coreProperties>
</file>